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F3FA4-E887-405D-AF9B-54955B2EB292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D626EC1D-A007-4B8C-80DE-E252CD864E14}">
      <dgm:prSet phldrT="[Text]"/>
      <dgm:spPr/>
      <dgm:t>
        <a:bodyPr/>
        <a:lstStyle/>
        <a:p>
          <a:pPr algn="ctr"/>
          <a:r>
            <a:rPr lang="en-GB"/>
            <a:t>Calculate net increase or decrease in cash</a:t>
          </a:r>
        </a:p>
      </dgm:t>
    </dgm:pt>
    <dgm:pt modelId="{A6639E3E-D995-4F9C-B03A-7E2BACD6DFF0}" type="parTrans" cxnId="{F791C6C2-0828-4406-BED1-40CDA1B024D8}">
      <dgm:prSet/>
      <dgm:spPr/>
      <dgm:t>
        <a:bodyPr/>
        <a:lstStyle/>
        <a:p>
          <a:pPr algn="ctr"/>
          <a:endParaRPr lang="en-MY"/>
        </a:p>
      </dgm:t>
    </dgm:pt>
    <dgm:pt modelId="{B5F1FABA-CE35-4802-B0D1-558850762469}" type="sibTrans" cxnId="{F791C6C2-0828-4406-BED1-40CDA1B024D8}">
      <dgm:prSet/>
      <dgm:spPr/>
      <dgm:t>
        <a:bodyPr/>
        <a:lstStyle/>
        <a:p>
          <a:pPr algn="ctr"/>
          <a:endParaRPr lang="en-GB"/>
        </a:p>
      </dgm:t>
    </dgm:pt>
    <dgm:pt modelId="{3AC50D7B-E1E7-400C-8FA6-8111914577F7}">
      <dgm:prSet phldrT="[Text]"/>
      <dgm:spPr/>
      <dgm:t>
        <a:bodyPr/>
        <a:lstStyle/>
        <a:p>
          <a:pPr algn="ctr"/>
          <a:r>
            <a:rPr lang="en-GB"/>
            <a:t>Calculate net cash from investing activities</a:t>
          </a:r>
        </a:p>
      </dgm:t>
    </dgm:pt>
    <dgm:pt modelId="{7ECF6026-2B41-4AD2-B909-E24E75F13A60}" type="parTrans" cxnId="{A0AF7859-8225-4D06-AD38-42716C643799}">
      <dgm:prSet/>
      <dgm:spPr/>
      <dgm:t>
        <a:bodyPr/>
        <a:lstStyle/>
        <a:p>
          <a:pPr algn="ctr"/>
          <a:endParaRPr lang="en-MY"/>
        </a:p>
      </dgm:t>
    </dgm:pt>
    <dgm:pt modelId="{8C78DC1C-1148-42DA-82CA-BCBC6E259CC5}" type="sibTrans" cxnId="{A0AF7859-8225-4D06-AD38-42716C643799}">
      <dgm:prSet/>
      <dgm:spPr/>
      <dgm:t>
        <a:bodyPr/>
        <a:lstStyle/>
        <a:p>
          <a:pPr algn="ctr"/>
          <a:endParaRPr lang="en-GB"/>
        </a:p>
      </dgm:t>
    </dgm:pt>
    <dgm:pt modelId="{C888F2D9-917C-49FC-B92A-94A61FF04756}">
      <dgm:prSet phldrT="[Text]"/>
      <dgm:spPr/>
      <dgm:t>
        <a:bodyPr/>
        <a:lstStyle/>
        <a:p>
          <a:pPr algn="ctr"/>
          <a:r>
            <a:rPr lang="en-GB"/>
            <a:t>Calculate net cash from financing activities</a:t>
          </a:r>
        </a:p>
      </dgm:t>
    </dgm:pt>
    <dgm:pt modelId="{CD471F45-8168-4BD7-8B21-5A2150E3DFC9}" type="parTrans" cxnId="{AA5760A0-21FF-4DF1-A28F-B372FA82FCDF}">
      <dgm:prSet/>
      <dgm:spPr/>
      <dgm:t>
        <a:bodyPr/>
        <a:lstStyle/>
        <a:p>
          <a:pPr algn="ctr"/>
          <a:endParaRPr lang="en-MY"/>
        </a:p>
      </dgm:t>
    </dgm:pt>
    <dgm:pt modelId="{17F7ED8B-81EB-448E-B04B-88ED8FCC065F}" type="sibTrans" cxnId="{AA5760A0-21FF-4DF1-A28F-B372FA82FCDF}">
      <dgm:prSet/>
      <dgm:spPr/>
      <dgm:t>
        <a:bodyPr/>
        <a:lstStyle/>
        <a:p>
          <a:pPr algn="ctr"/>
          <a:endParaRPr lang="en-GB"/>
        </a:p>
      </dgm:t>
    </dgm:pt>
    <dgm:pt modelId="{3ACE95CC-E6F1-42DA-B38F-BC8C813BC70E}">
      <dgm:prSet phldrT="[Text]"/>
      <dgm:spPr/>
      <dgm:t>
        <a:bodyPr/>
        <a:lstStyle/>
        <a:p>
          <a:pPr algn="ctr"/>
          <a:r>
            <a:rPr lang="en-GB"/>
            <a:t>Reconcile between the opening and the closing balance of cash</a:t>
          </a:r>
        </a:p>
      </dgm:t>
    </dgm:pt>
    <dgm:pt modelId="{D74C7888-09A1-446A-A7FE-3B6F38CB34AD}" type="parTrans" cxnId="{6DD01624-CC64-437A-85F7-8122BF7AC533}">
      <dgm:prSet/>
      <dgm:spPr/>
      <dgm:t>
        <a:bodyPr/>
        <a:lstStyle/>
        <a:p>
          <a:pPr algn="ctr"/>
          <a:endParaRPr lang="en-MY"/>
        </a:p>
      </dgm:t>
    </dgm:pt>
    <dgm:pt modelId="{24231B0F-EDC6-4D04-9060-FE1DBF83BDF5}" type="sibTrans" cxnId="{6DD01624-CC64-437A-85F7-8122BF7AC533}">
      <dgm:prSet/>
      <dgm:spPr/>
      <dgm:t>
        <a:bodyPr/>
        <a:lstStyle/>
        <a:p>
          <a:pPr algn="ctr"/>
          <a:endParaRPr lang="en-MY"/>
        </a:p>
      </dgm:t>
    </dgm:pt>
    <dgm:pt modelId="{DCC208F3-D208-4434-88B4-9FF8A03A7B11}">
      <dgm:prSet phldrT="[Text]"/>
      <dgm:spPr/>
      <dgm:t>
        <a:bodyPr/>
        <a:lstStyle/>
        <a:p>
          <a:pPr algn="ctr"/>
          <a:r>
            <a:rPr lang="en-GB"/>
            <a:t>Calculate net cash in operating activities</a:t>
          </a:r>
        </a:p>
      </dgm:t>
    </dgm:pt>
    <dgm:pt modelId="{4368EC10-10E7-4B0C-AE81-DB89E733FCEA}" type="parTrans" cxnId="{8683FF33-B95C-41CB-AAAE-A4292D3411E6}">
      <dgm:prSet/>
      <dgm:spPr/>
      <dgm:t>
        <a:bodyPr/>
        <a:lstStyle/>
        <a:p>
          <a:pPr algn="ctr"/>
          <a:endParaRPr lang="en-GB"/>
        </a:p>
      </dgm:t>
    </dgm:pt>
    <dgm:pt modelId="{CA9387FF-3287-4E1C-A373-DF8BB9B9F4FF}" type="sibTrans" cxnId="{8683FF33-B95C-41CB-AAAE-A4292D3411E6}">
      <dgm:prSet/>
      <dgm:spPr/>
      <dgm:t>
        <a:bodyPr/>
        <a:lstStyle/>
        <a:p>
          <a:pPr algn="ctr"/>
          <a:endParaRPr lang="en-GB"/>
        </a:p>
      </dgm:t>
    </dgm:pt>
    <dgm:pt modelId="{B5D06CBD-7147-479F-BC51-0EB35061A38B}" type="pres">
      <dgm:prSet presAssocID="{683F3FA4-E887-405D-AF9B-54955B2EB292}" presName="linearFlow" presStyleCnt="0">
        <dgm:presLayoutVars>
          <dgm:resizeHandles val="exact"/>
        </dgm:presLayoutVars>
      </dgm:prSet>
      <dgm:spPr/>
    </dgm:pt>
    <dgm:pt modelId="{48C81F70-1FA8-456E-8986-D6B63A999867}" type="pres">
      <dgm:prSet presAssocID="{D626EC1D-A007-4B8C-80DE-E252CD864E14}" presName="node" presStyleLbl="node1" presStyleIdx="0" presStyleCnt="5" custScaleX="13500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6C93B6F-C375-4F52-A4BD-16CE369654A1}" type="pres">
      <dgm:prSet presAssocID="{B5F1FABA-CE35-4802-B0D1-558850762469}" presName="sibTrans" presStyleLbl="sibTrans2D1" presStyleIdx="0" presStyleCnt="4"/>
      <dgm:spPr/>
      <dgm:t>
        <a:bodyPr/>
        <a:lstStyle/>
        <a:p>
          <a:endParaRPr lang="en-MY"/>
        </a:p>
      </dgm:t>
    </dgm:pt>
    <dgm:pt modelId="{66B63CCB-DC04-4E82-93D1-559A509B2F7F}" type="pres">
      <dgm:prSet presAssocID="{B5F1FABA-CE35-4802-B0D1-558850762469}" presName="connectorText" presStyleLbl="sibTrans2D1" presStyleIdx="0" presStyleCnt="4"/>
      <dgm:spPr/>
      <dgm:t>
        <a:bodyPr/>
        <a:lstStyle/>
        <a:p>
          <a:endParaRPr lang="en-MY"/>
        </a:p>
      </dgm:t>
    </dgm:pt>
    <dgm:pt modelId="{F1E56254-D3A9-4D61-BD02-3F963EE60F9D}" type="pres">
      <dgm:prSet presAssocID="{DCC208F3-D208-4434-88B4-9FF8A03A7B11}" presName="node" presStyleLbl="node1" presStyleIdx="1" presStyleCnt="5" custScaleX="1342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024E4F-3DA7-4106-8811-6AB51D5433CE}" type="pres">
      <dgm:prSet presAssocID="{CA9387FF-3287-4E1C-A373-DF8BB9B9F4FF}" presName="sibTrans" presStyleLbl="sibTrans2D1" presStyleIdx="1" presStyleCnt="4"/>
      <dgm:spPr/>
      <dgm:t>
        <a:bodyPr/>
        <a:lstStyle/>
        <a:p>
          <a:endParaRPr lang="en-GB"/>
        </a:p>
      </dgm:t>
    </dgm:pt>
    <dgm:pt modelId="{5F268005-F579-4A72-B63D-B354415F1689}" type="pres">
      <dgm:prSet presAssocID="{CA9387FF-3287-4E1C-A373-DF8BB9B9F4FF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BC845B82-EC47-45CD-B8B3-EC413B3626EE}" type="pres">
      <dgm:prSet presAssocID="{3AC50D7B-E1E7-400C-8FA6-8111914577F7}" presName="node" presStyleLbl="node1" presStyleIdx="2" presStyleCnt="5" custScaleX="13206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E3E3F50-84E0-4C94-9798-4DDB4042F644}" type="pres">
      <dgm:prSet presAssocID="{8C78DC1C-1148-42DA-82CA-BCBC6E259CC5}" presName="sibTrans" presStyleLbl="sibTrans2D1" presStyleIdx="2" presStyleCnt="4"/>
      <dgm:spPr/>
      <dgm:t>
        <a:bodyPr/>
        <a:lstStyle/>
        <a:p>
          <a:endParaRPr lang="en-MY"/>
        </a:p>
      </dgm:t>
    </dgm:pt>
    <dgm:pt modelId="{F64133C7-E8A1-4241-949D-28692126765F}" type="pres">
      <dgm:prSet presAssocID="{8C78DC1C-1148-42DA-82CA-BCBC6E259CC5}" presName="connectorText" presStyleLbl="sibTrans2D1" presStyleIdx="2" presStyleCnt="4"/>
      <dgm:spPr/>
      <dgm:t>
        <a:bodyPr/>
        <a:lstStyle/>
        <a:p>
          <a:endParaRPr lang="en-MY"/>
        </a:p>
      </dgm:t>
    </dgm:pt>
    <dgm:pt modelId="{131D0465-64C7-4A6E-BF92-E9A3622B9ED2}" type="pres">
      <dgm:prSet presAssocID="{C888F2D9-917C-49FC-B92A-94A61FF04756}" presName="node" presStyleLbl="node1" presStyleIdx="3" presStyleCnt="5" custScaleX="13206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1E54282-EA03-4170-B8C1-6C13B10938D5}" type="pres">
      <dgm:prSet presAssocID="{17F7ED8B-81EB-448E-B04B-88ED8FCC065F}" presName="sibTrans" presStyleLbl="sibTrans2D1" presStyleIdx="3" presStyleCnt="4"/>
      <dgm:spPr/>
      <dgm:t>
        <a:bodyPr/>
        <a:lstStyle/>
        <a:p>
          <a:endParaRPr lang="en-MY"/>
        </a:p>
      </dgm:t>
    </dgm:pt>
    <dgm:pt modelId="{D106ACD7-A61A-43AB-B838-6D753E0B7240}" type="pres">
      <dgm:prSet presAssocID="{17F7ED8B-81EB-448E-B04B-88ED8FCC065F}" presName="connectorText" presStyleLbl="sibTrans2D1" presStyleIdx="3" presStyleCnt="4"/>
      <dgm:spPr/>
      <dgm:t>
        <a:bodyPr/>
        <a:lstStyle/>
        <a:p>
          <a:endParaRPr lang="en-MY"/>
        </a:p>
      </dgm:t>
    </dgm:pt>
    <dgm:pt modelId="{D82150A1-741B-41C4-91B9-2CBCFADFE369}" type="pres">
      <dgm:prSet presAssocID="{3ACE95CC-E6F1-42DA-B38F-BC8C813BC70E}" presName="node" presStyleLbl="node1" presStyleIdx="4" presStyleCnt="5" custScaleX="13422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0AF7859-8225-4D06-AD38-42716C643799}" srcId="{683F3FA4-E887-405D-AF9B-54955B2EB292}" destId="{3AC50D7B-E1E7-400C-8FA6-8111914577F7}" srcOrd="2" destOrd="0" parTransId="{7ECF6026-2B41-4AD2-B909-E24E75F13A60}" sibTransId="{8C78DC1C-1148-42DA-82CA-BCBC6E259CC5}"/>
    <dgm:cxn modelId="{E10B7F27-0688-495B-840C-301BB499459E}" type="presOf" srcId="{3AC50D7B-E1E7-400C-8FA6-8111914577F7}" destId="{BC845B82-EC47-45CD-B8B3-EC413B3626EE}" srcOrd="0" destOrd="0" presId="urn:microsoft.com/office/officeart/2005/8/layout/process2"/>
    <dgm:cxn modelId="{422FAE07-28EC-4383-9838-B9CBAC8AAF8D}" type="presOf" srcId="{CA9387FF-3287-4E1C-A373-DF8BB9B9F4FF}" destId="{5F268005-F579-4A72-B63D-B354415F1689}" srcOrd="1" destOrd="0" presId="urn:microsoft.com/office/officeart/2005/8/layout/process2"/>
    <dgm:cxn modelId="{7D1D780F-19F2-4F9E-B494-E49666955940}" type="presOf" srcId="{3ACE95CC-E6F1-42DA-B38F-BC8C813BC70E}" destId="{D82150A1-741B-41C4-91B9-2CBCFADFE369}" srcOrd="0" destOrd="0" presId="urn:microsoft.com/office/officeart/2005/8/layout/process2"/>
    <dgm:cxn modelId="{0A8746A4-56C6-49EF-9777-0AE481ED54AE}" type="presOf" srcId="{B5F1FABA-CE35-4802-B0D1-558850762469}" destId="{56C93B6F-C375-4F52-A4BD-16CE369654A1}" srcOrd="0" destOrd="0" presId="urn:microsoft.com/office/officeart/2005/8/layout/process2"/>
    <dgm:cxn modelId="{32B5EDF8-1C86-46A2-95C0-605D2A99F5E5}" type="presOf" srcId="{D626EC1D-A007-4B8C-80DE-E252CD864E14}" destId="{48C81F70-1FA8-456E-8986-D6B63A999867}" srcOrd="0" destOrd="0" presId="urn:microsoft.com/office/officeart/2005/8/layout/process2"/>
    <dgm:cxn modelId="{DFA5E6B1-6470-4E7E-9C8F-D8F07199C5F0}" type="presOf" srcId="{17F7ED8B-81EB-448E-B04B-88ED8FCC065F}" destId="{D106ACD7-A61A-43AB-B838-6D753E0B7240}" srcOrd="1" destOrd="0" presId="urn:microsoft.com/office/officeart/2005/8/layout/process2"/>
    <dgm:cxn modelId="{4D41AE25-93CC-401C-8F89-74AD7C313E7C}" type="presOf" srcId="{683F3FA4-E887-405D-AF9B-54955B2EB292}" destId="{B5D06CBD-7147-479F-BC51-0EB35061A38B}" srcOrd="0" destOrd="0" presId="urn:microsoft.com/office/officeart/2005/8/layout/process2"/>
    <dgm:cxn modelId="{520A6AFA-1503-40A6-A2A7-3512EC593B17}" type="presOf" srcId="{CA9387FF-3287-4E1C-A373-DF8BB9B9F4FF}" destId="{86024E4F-3DA7-4106-8811-6AB51D5433CE}" srcOrd="0" destOrd="0" presId="urn:microsoft.com/office/officeart/2005/8/layout/process2"/>
    <dgm:cxn modelId="{8683FF33-B95C-41CB-AAAE-A4292D3411E6}" srcId="{683F3FA4-E887-405D-AF9B-54955B2EB292}" destId="{DCC208F3-D208-4434-88B4-9FF8A03A7B11}" srcOrd="1" destOrd="0" parTransId="{4368EC10-10E7-4B0C-AE81-DB89E733FCEA}" sibTransId="{CA9387FF-3287-4E1C-A373-DF8BB9B9F4FF}"/>
    <dgm:cxn modelId="{640C0FA6-3068-4C37-8A8B-E23AC8B1E4BB}" type="presOf" srcId="{DCC208F3-D208-4434-88B4-9FF8A03A7B11}" destId="{F1E56254-D3A9-4D61-BD02-3F963EE60F9D}" srcOrd="0" destOrd="0" presId="urn:microsoft.com/office/officeart/2005/8/layout/process2"/>
    <dgm:cxn modelId="{1E74693B-CD40-4410-900E-16E39EEDAE10}" type="presOf" srcId="{C888F2D9-917C-49FC-B92A-94A61FF04756}" destId="{131D0465-64C7-4A6E-BF92-E9A3622B9ED2}" srcOrd="0" destOrd="0" presId="urn:microsoft.com/office/officeart/2005/8/layout/process2"/>
    <dgm:cxn modelId="{AA5760A0-21FF-4DF1-A28F-B372FA82FCDF}" srcId="{683F3FA4-E887-405D-AF9B-54955B2EB292}" destId="{C888F2D9-917C-49FC-B92A-94A61FF04756}" srcOrd="3" destOrd="0" parTransId="{CD471F45-8168-4BD7-8B21-5A2150E3DFC9}" sibTransId="{17F7ED8B-81EB-448E-B04B-88ED8FCC065F}"/>
    <dgm:cxn modelId="{26DED252-2592-441D-888C-6E910CBD299A}" type="presOf" srcId="{8C78DC1C-1148-42DA-82CA-BCBC6E259CC5}" destId="{F64133C7-E8A1-4241-949D-28692126765F}" srcOrd="1" destOrd="0" presId="urn:microsoft.com/office/officeart/2005/8/layout/process2"/>
    <dgm:cxn modelId="{73D2C29B-4942-448F-8157-C721766194D2}" type="presOf" srcId="{8C78DC1C-1148-42DA-82CA-BCBC6E259CC5}" destId="{5E3E3F50-84E0-4C94-9798-4DDB4042F644}" srcOrd="0" destOrd="0" presId="urn:microsoft.com/office/officeart/2005/8/layout/process2"/>
    <dgm:cxn modelId="{8E7FCAA3-13A1-45B0-BCA7-E455A870AF2F}" type="presOf" srcId="{17F7ED8B-81EB-448E-B04B-88ED8FCC065F}" destId="{61E54282-EA03-4170-B8C1-6C13B10938D5}" srcOrd="0" destOrd="0" presId="urn:microsoft.com/office/officeart/2005/8/layout/process2"/>
    <dgm:cxn modelId="{F791C6C2-0828-4406-BED1-40CDA1B024D8}" srcId="{683F3FA4-E887-405D-AF9B-54955B2EB292}" destId="{D626EC1D-A007-4B8C-80DE-E252CD864E14}" srcOrd="0" destOrd="0" parTransId="{A6639E3E-D995-4F9C-B03A-7E2BACD6DFF0}" sibTransId="{B5F1FABA-CE35-4802-B0D1-558850762469}"/>
    <dgm:cxn modelId="{6DD01624-CC64-437A-85F7-8122BF7AC533}" srcId="{683F3FA4-E887-405D-AF9B-54955B2EB292}" destId="{3ACE95CC-E6F1-42DA-B38F-BC8C813BC70E}" srcOrd="4" destOrd="0" parTransId="{D74C7888-09A1-446A-A7FE-3B6F38CB34AD}" sibTransId="{24231B0F-EDC6-4D04-9060-FE1DBF83BDF5}"/>
    <dgm:cxn modelId="{DF0BE37E-7240-45A5-B165-C2F24806C189}" type="presOf" srcId="{B5F1FABA-CE35-4802-B0D1-558850762469}" destId="{66B63CCB-DC04-4E82-93D1-559A509B2F7F}" srcOrd="1" destOrd="0" presId="urn:microsoft.com/office/officeart/2005/8/layout/process2"/>
    <dgm:cxn modelId="{7034FBB5-F57D-48CC-AE99-8500E1E0F73A}" type="presParOf" srcId="{B5D06CBD-7147-479F-BC51-0EB35061A38B}" destId="{48C81F70-1FA8-456E-8986-D6B63A999867}" srcOrd="0" destOrd="0" presId="urn:microsoft.com/office/officeart/2005/8/layout/process2"/>
    <dgm:cxn modelId="{B49DDA39-CB1E-4A81-AA5A-2DC316ACAE4C}" type="presParOf" srcId="{B5D06CBD-7147-479F-BC51-0EB35061A38B}" destId="{56C93B6F-C375-4F52-A4BD-16CE369654A1}" srcOrd="1" destOrd="0" presId="urn:microsoft.com/office/officeart/2005/8/layout/process2"/>
    <dgm:cxn modelId="{89244B28-711A-48AF-874B-3FCD8FFE3822}" type="presParOf" srcId="{56C93B6F-C375-4F52-A4BD-16CE369654A1}" destId="{66B63CCB-DC04-4E82-93D1-559A509B2F7F}" srcOrd="0" destOrd="0" presId="urn:microsoft.com/office/officeart/2005/8/layout/process2"/>
    <dgm:cxn modelId="{BAD7FFC7-CEDF-433B-A32D-6DB7B1D51931}" type="presParOf" srcId="{B5D06CBD-7147-479F-BC51-0EB35061A38B}" destId="{F1E56254-D3A9-4D61-BD02-3F963EE60F9D}" srcOrd="2" destOrd="0" presId="urn:microsoft.com/office/officeart/2005/8/layout/process2"/>
    <dgm:cxn modelId="{47C0AB69-B805-4FEC-A5D0-36639B458288}" type="presParOf" srcId="{B5D06CBD-7147-479F-BC51-0EB35061A38B}" destId="{86024E4F-3DA7-4106-8811-6AB51D5433CE}" srcOrd="3" destOrd="0" presId="urn:microsoft.com/office/officeart/2005/8/layout/process2"/>
    <dgm:cxn modelId="{6EB91037-311C-460F-B4F0-CF6DED327781}" type="presParOf" srcId="{86024E4F-3DA7-4106-8811-6AB51D5433CE}" destId="{5F268005-F579-4A72-B63D-B354415F1689}" srcOrd="0" destOrd="0" presId="urn:microsoft.com/office/officeart/2005/8/layout/process2"/>
    <dgm:cxn modelId="{8D2E9A04-61BE-4DAE-98A4-DF593D80958A}" type="presParOf" srcId="{B5D06CBD-7147-479F-BC51-0EB35061A38B}" destId="{BC845B82-EC47-45CD-B8B3-EC413B3626EE}" srcOrd="4" destOrd="0" presId="urn:microsoft.com/office/officeart/2005/8/layout/process2"/>
    <dgm:cxn modelId="{B916EB41-7DE7-46A0-8464-8AC8E89D54EA}" type="presParOf" srcId="{B5D06CBD-7147-479F-BC51-0EB35061A38B}" destId="{5E3E3F50-84E0-4C94-9798-4DDB4042F644}" srcOrd="5" destOrd="0" presId="urn:microsoft.com/office/officeart/2005/8/layout/process2"/>
    <dgm:cxn modelId="{ACBCB690-AF7C-4389-850B-339097C94108}" type="presParOf" srcId="{5E3E3F50-84E0-4C94-9798-4DDB4042F644}" destId="{F64133C7-E8A1-4241-949D-28692126765F}" srcOrd="0" destOrd="0" presId="urn:microsoft.com/office/officeart/2005/8/layout/process2"/>
    <dgm:cxn modelId="{8B96B1F3-5718-493A-A86C-47427BD02154}" type="presParOf" srcId="{B5D06CBD-7147-479F-BC51-0EB35061A38B}" destId="{131D0465-64C7-4A6E-BF92-E9A3622B9ED2}" srcOrd="6" destOrd="0" presId="urn:microsoft.com/office/officeart/2005/8/layout/process2"/>
    <dgm:cxn modelId="{943D008C-D2E5-4F7D-880F-3840A8AA9966}" type="presParOf" srcId="{B5D06CBD-7147-479F-BC51-0EB35061A38B}" destId="{61E54282-EA03-4170-B8C1-6C13B10938D5}" srcOrd="7" destOrd="0" presId="urn:microsoft.com/office/officeart/2005/8/layout/process2"/>
    <dgm:cxn modelId="{7B455ACF-B4E7-4202-A9A5-E9794674E302}" type="presParOf" srcId="{61E54282-EA03-4170-B8C1-6C13B10938D5}" destId="{D106ACD7-A61A-43AB-B838-6D753E0B7240}" srcOrd="0" destOrd="0" presId="urn:microsoft.com/office/officeart/2005/8/layout/process2"/>
    <dgm:cxn modelId="{F88B40D8-336F-4408-8074-DFC2654FE7D1}" type="presParOf" srcId="{B5D06CBD-7147-479F-BC51-0EB35061A38B}" destId="{D82150A1-741B-41C4-91B9-2CBCFADFE36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81F70-1FA8-456E-8986-D6B63A999867}">
      <dsp:nvSpPr>
        <dsp:cNvPr id="0" name=""/>
        <dsp:cNvSpPr/>
      </dsp:nvSpPr>
      <dsp:spPr>
        <a:xfrm>
          <a:off x="2548563" y="604"/>
          <a:ext cx="3818273" cy="707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Calculate net increase or decrease in cash</a:t>
          </a:r>
        </a:p>
      </dsp:txBody>
      <dsp:txXfrm>
        <a:off x="2569273" y="21314"/>
        <a:ext cx="3776853" cy="665667"/>
      </dsp:txXfrm>
    </dsp:sp>
    <dsp:sp modelId="{56C93B6F-C375-4F52-A4BD-16CE369654A1}">
      <dsp:nvSpPr>
        <dsp:cNvPr id="0" name=""/>
        <dsp:cNvSpPr/>
      </dsp:nvSpPr>
      <dsp:spPr>
        <a:xfrm rot="5400000">
          <a:off x="4325121" y="725369"/>
          <a:ext cx="265157" cy="31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-5400000">
        <a:off x="4362244" y="751885"/>
        <a:ext cx="190913" cy="185610"/>
      </dsp:txXfrm>
    </dsp:sp>
    <dsp:sp modelId="{F1E56254-D3A9-4D61-BD02-3F963EE60F9D}">
      <dsp:nvSpPr>
        <dsp:cNvPr id="0" name=""/>
        <dsp:cNvSpPr/>
      </dsp:nvSpPr>
      <dsp:spPr>
        <a:xfrm>
          <a:off x="2559551" y="1061235"/>
          <a:ext cx="3796297" cy="707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Calculate net cash in operating activities</a:t>
          </a:r>
        </a:p>
      </dsp:txBody>
      <dsp:txXfrm>
        <a:off x="2580261" y="1081945"/>
        <a:ext cx="3754877" cy="665667"/>
      </dsp:txXfrm>
    </dsp:sp>
    <dsp:sp modelId="{86024E4F-3DA7-4106-8811-6AB51D5433CE}">
      <dsp:nvSpPr>
        <dsp:cNvPr id="0" name=""/>
        <dsp:cNvSpPr/>
      </dsp:nvSpPr>
      <dsp:spPr>
        <a:xfrm rot="5400000">
          <a:off x="4325121" y="1786000"/>
          <a:ext cx="265157" cy="31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-5400000">
        <a:off x="4362244" y="1812516"/>
        <a:ext cx="190913" cy="185610"/>
      </dsp:txXfrm>
    </dsp:sp>
    <dsp:sp modelId="{BC845B82-EC47-45CD-B8B3-EC413B3626EE}">
      <dsp:nvSpPr>
        <dsp:cNvPr id="0" name=""/>
        <dsp:cNvSpPr/>
      </dsp:nvSpPr>
      <dsp:spPr>
        <a:xfrm>
          <a:off x="2590083" y="2121867"/>
          <a:ext cx="3735233" cy="707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Calculate net cash from investing activities</a:t>
          </a:r>
        </a:p>
      </dsp:txBody>
      <dsp:txXfrm>
        <a:off x="2610793" y="2142577"/>
        <a:ext cx="3693813" cy="665667"/>
      </dsp:txXfrm>
    </dsp:sp>
    <dsp:sp modelId="{5E3E3F50-84E0-4C94-9798-4DDB4042F644}">
      <dsp:nvSpPr>
        <dsp:cNvPr id="0" name=""/>
        <dsp:cNvSpPr/>
      </dsp:nvSpPr>
      <dsp:spPr>
        <a:xfrm rot="5400000">
          <a:off x="4325121" y="2846632"/>
          <a:ext cx="265157" cy="31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-5400000">
        <a:off x="4362244" y="2873148"/>
        <a:ext cx="190913" cy="185610"/>
      </dsp:txXfrm>
    </dsp:sp>
    <dsp:sp modelId="{131D0465-64C7-4A6E-BF92-E9A3622B9ED2}">
      <dsp:nvSpPr>
        <dsp:cNvPr id="0" name=""/>
        <dsp:cNvSpPr/>
      </dsp:nvSpPr>
      <dsp:spPr>
        <a:xfrm>
          <a:off x="2590083" y="3182499"/>
          <a:ext cx="3735233" cy="707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Calculate net cash from financing activities</a:t>
          </a:r>
        </a:p>
      </dsp:txBody>
      <dsp:txXfrm>
        <a:off x="2610793" y="3203209"/>
        <a:ext cx="3693813" cy="665667"/>
      </dsp:txXfrm>
    </dsp:sp>
    <dsp:sp modelId="{61E54282-EA03-4170-B8C1-6C13B10938D5}">
      <dsp:nvSpPr>
        <dsp:cNvPr id="0" name=""/>
        <dsp:cNvSpPr/>
      </dsp:nvSpPr>
      <dsp:spPr>
        <a:xfrm rot="5400000">
          <a:off x="4325121" y="3907264"/>
          <a:ext cx="265157" cy="3181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-5400000">
        <a:off x="4362244" y="3933780"/>
        <a:ext cx="190913" cy="185610"/>
      </dsp:txXfrm>
    </dsp:sp>
    <dsp:sp modelId="{D82150A1-741B-41C4-91B9-2CBCFADFE369}">
      <dsp:nvSpPr>
        <dsp:cNvPr id="0" name=""/>
        <dsp:cNvSpPr/>
      </dsp:nvSpPr>
      <dsp:spPr>
        <a:xfrm>
          <a:off x="2559551" y="4243130"/>
          <a:ext cx="3796297" cy="707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Reconcile between the opening and the closing balance of cash</a:t>
          </a:r>
        </a:p>
      </dsp:txBody>
      <dsp:txXfrm>
        <a:off x="2580261" y="4263840"/>
        <a:ext cx="3754877" cy="665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C74B8-4DA1-4571-8888-E224AE0A7411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7020A-B341-429A-AB66-430CF0A9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7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232FEE-9824-4C70-B8D2-50CAAE88F0A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7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5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1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9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6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43FC-75E5-4F2C-BFD2-9BC06ED68673}" type="datetimeFigureOut">
              <a:rPr lang="en-US" smtClean="0"/>
              <a:t>05-Dec-19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D89C-8940-42E1-BE39-0AABB391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423F-7192-4CEF-A3DE-67A5D8896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ACCOUNTING FOR BEGINNERS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Picture 6" descr="A close up of abstract drawing of downtown buildings">
            <a:extLst>
              <a:ext uri="{FF2B5EF4-FFF2-40B4-BE49-F238E27FC236}">
                <a16:creationId xmlns:a16="http://schemas.microsoft.com/office/drawing/2014/main" id="{9E8E76DD-36CE-456F-AE4B-0CA05DD4A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2" t="24102" r="20509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8F4C5B9-7CE7-4198-A777-E8552CCF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4366407"/>
            <a:ext cx="3778870" cy="54426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CASH </a:t>
            </a:r>
            <a:r>
              <a:rPr lang="en-US" sz="2800" dirty="0"/>
              <a:t>FLOW </a:t>
            </a:r>
            <a:r>
              <a:rPr lang="en-US" sz="2800" dirty="0" smtClean="0"/>
              <a:t>STATEMENTS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6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Steps to Prepare the Statement of Cash Flows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1724297"/>
          <a:ext cx="8915400" cy="495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57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 Formats for</a:t>
            </a:r>
            <a:br>
              <a:rPr lang="en-US" altLang="en-US" dirty="0"/>
            </a:br>
            <a:r>
              <a:rPr lang="en-US" altLang="en-US" dirty="0"/>
              <a:t>Operating Activities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89212" y="1690688"/>
            <a:ext cx="8593138" cy="2286000"/>
            <a:chOff x="172" y="1036"/>
            <a:chExt cx="5413" cy="1440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72" y="1036"/>
              <a:ext cx="541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i="1" dirty="0">
                  <a:solidFill>
                    <a:srgbClr val="0000FF"/>
                  </a:solidFill>
                </a:rPr>
                <a:t>Indirect Method</a:t>
              </a:r>
              <a:endParaRPr lang="en-US" alt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72" y="1324"/>
              <a:ext cx="54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Net income							$XXX</a:t>
              </a:r>
            </a:p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Adjustments:</a:t>
              </a:r>
            </a:p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Depreciation, etc.					</a:t>
              </a:r>
              <a:r>
                <a:rPr lang="en-US" altLang="en-US" sz="2800" u="sng" dirty="0">
                  <a:solidFill>
                    <a:schemeClr val="hlink"/>
                  </a:solidFill>
                </a:rPr>
                <a:t>  XXX</a:t>
              </a:r>
            </a:p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Net income provided by operating activities	$XXX</a:t>
              </a:r>
              <a:endParaRPr lang="en-US" altLang="en-US" sz="3200" dirty="0">
                <a:solidFill>
                  <a:schemeClr val="hlink"/>
                </a:solidFill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589212" y="3976688"/>
            <a:ext cx="8593138" cy="2286000"/>
            <a:chOff x="172" y="2533"/>
            <a:chExt cx="5413" cy="144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72" y="2533"/>
              <a:ext cx="541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i="1">
                  <a:solidFill>
                    <a:srgbClr val="0000FF"/>
                  </a:solidFill>
                </a:rPr>
                <a:t>Direct Method</a:t>
              </a:r>
              <a:endParaRPr lang="en-US" altLang="en-US" sz="3200">
                <a:solidFill>
                  <a:srgbClr val="0000FF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72" y="2821"/>
              <a:ext cx="54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Collection from customers				$XXX</a:t>
              </a:r>
            </a:p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Deductions:</a:t>
              </a:r>
            </a:p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Payment to suppliers, etc.				</a:t>
              </a:r>
              <a:r>
                <a:rPr lang="en-US" altLang="en-US" sz="2800" u="sng" dirty="0">
                  <a:solidFill>
                    <a:schemeClr val="hlink"/>
                  </a:solidFill>
                </a:rPr>
                <a:t>  XXX</a:t>
              </a:r>
            </a:p>
            <a:p>
              <a:pPr eaLnBrk="1" hangingPunct="1"/>
              <a:r>
                <a:rPr lang="en-US" altLang="en-US" sz="2800" dirty="0">
                  <a:solidFill>
                    <a:schemeClr val="hlink"/>
                  </a:solidFill>
                </a:rPr>
                <a:t>Net income provided by operating activities	$XXX</a:t>
              </a:r>
              <a:endParaRPr lang="en-US" altLang="en-US" sz="3200" dirty="0">
                <a:solidFill>
                  <a:schemeClr val="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3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D702C9-57EF-415F-ADA1-229F6541B45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30680" y="2398078"/>
            <a:ext cx="9144000" cy="16557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/>
              <a:t>Cash Flow Statement</a:t>
            </a:r>
          </a:p>
          <a:p>
            <a:pPr eaLnBrk="1" hangingPunct="1"/>
            <a:r>
              <a:rPr lang="en-US" altLang="en-US" sz="4000" dirty="0" smtClean="0"/>
              <a:t>An Example</a:t>
            </a:r>
          </a:p>
        </p:txBody>
      </p:sp>
    </p:spTree>
    <p:extLst>
      <p:ext uri="{BB962C8B-B14F-4D97-AF65-F5344CB8AC3E}">
        <p14:creationId xmlns:p14="http://schemas.microsoft.com/office/powerpoint/2010/main" val="19046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36722E-CB23-4F44-9656-BBBF1AFA7120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Comparative Balance Sheets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254250" y="1644650"/>
            <a:ext cx="7678738" cy="4662488"/>
            <a:chOff x="460" y="1036"/>
            <a:chExt cx="4837" cy="2937"/>
          </a:xfrm>
        </p:grpSpPr>
        <p:grpSp>
          <p:nvGrpSpPr>
            <p:cNvPr id="26629" name="Group 17"/>
            <p:cNvGrpSpPr>
              <a:grpSpLocks/>
            </p:cNvGrpSpPr>
            <p:nvPr/>
          </p:nvGrpSpPr>
          <p:grpSpPr bwMode="auto">
            <a:xfrm>
              <a:off x="460" y="1612"/>
              <a:ext cx="4837" cy="2361"/>
              <a:chOff x="460" y="1612"/>
              <a:chExt cx="4837" cy="2361"/>
            </a:xfrm>
          </p:grpSpPr>
          <p:sp>
            <p:nvSpPr>
              <p:cNvPr id="26636" name="Text Box 5"/>
              <p:cNvSpPr txBox="1">
                <a:spLocks noChangeArrowheads="1"/>
              </p:cNvSpPr>
              <p:nvPr/>
            </p:nvSpPr>
            <p:spPr bwMode="auto">
              <a:xfrm>
                <a:off x="460" y="1612"/>
                <a:ext cx="2418" cy="2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 b="1"/>
                  <a:t>Assets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Current: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   </a:t>
                </a:r>
                <a:r>
                  <a:rPr lang="en-US" altLang="en-US" sz="2800">
                    <a:solidFill>
                      <a:schemeClr val="tx2"/>
                    </a:solidFill>
                  </a:rPr>
                  <a:t>Cash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   Accounts receivable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   Interest receivable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   Inventory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   Prepaid expenses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Long-term receivable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Plant assets, net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altLang="en-US" sz="2800"/>
                  <a:t>   Total</a:t>
                </a:r>
              </a:p>
            </p:txBody>
          </p:sp>
          <p:sp>
            <p:nvSpPr>
              <p:cNvPr id="26637" name="Text Box 6"/>
              <p:cNvSpPr txBox="1">
                <a:spLocks noChangeArrowheads="1"/>
              </p:cNvSpPr>
              <p:nvPr/>
            </p:nvSpPr>
            <p:spPr bwMode="auto">
              <a:xfrm>
                <a:off x="2879" y="1612"/>
                <a:ext cx="806" cy="2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endParaRPr lang="en-US" altLang="en-US" sz="2800"/>
              </a:p>
              <a:p>
                <a:pPr algn="ctr" eaLnBrk="1" hangingPunct="1">
                  <a:lnSpc>
                    <a:spcPct val="85000"/>
                  </a:lnSpc>
                </a:pPr>
                <a:endParaRPr lang="en-US" altLang="en-US" sz="2800"/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>
                    <a:solidFill>
                      <a:schemeClr val="tx2"/>
                    </a:solidFill>
                  </a:rPr>
                  <a:t>$  22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93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 3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135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 8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11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 u="sng"/>
                  <a:t>  453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$725</a:t>
                </a:r>
              </a:p>
            </p:txBody>
          </p:sp>
          <p:sp>
            <p:nvSpPr>
              <p:cNvPr id="26638" name="Text Box 7"/>
              <p:cNvSpPr txBox="1">
                <a:spLocks noChangeArrowheads="1"/>
              </p:cNvSpPr>
              <p:nvPr/>
            </p:nvSpPr>
            <p:spPr bwMode="auto">
              <a:xfrm>
                <a:off x="3685" y="1612"/>
                <a:ext cx="806" cy="2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endParaRPr lang="en-US" altLang="en-US" sz="2800"/>
              </a:p>
              <a:p>
                <a:pPr algn="ctr" eaLnBrk="1" hangingPunct="1">
                  <a:lnSpc>
                    <a:spcPct val="85000"/>
                  </a:lnSpc>
                </a:pPr>
                <a:endParaRPr lang="en-US" altLang="en-US" sz="2800"/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>
                    <a:solidFill>
                      <a:schemeClr val="tx2"/>
                    </a:solidFill>
                  </a:rPr>
                  <a:t>$  42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80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 1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138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 7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 –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 u="sng"/>
                  <a:t>  219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$487</a:t>
                </a:r>
              </a:p>
            </p:txBody>
          </p:sp>
          <p:sp>
            <p:nvSpPr>
              <p:cNvPr id="26639" name="Text Box 8"/>
              <p:cNvSpPr txBox="1">
                <a:spLocks noChangeArrowheads="1"/>
              </p:cNvSpPr>
              <p:nvPr/>
            </p:nvSpPr>
            <p:spPr bwMode="auto">
              <a:xfrm>
                <a:off x="4491" y="1612"/>
                <a:ext cx="806" cy="2361"/>
              </a:xfrm>
              <a:prstGeom prst="rect">
                <a:avLst/>
              </a:prstGeom>
              <a:solidFill>
                <a:srgbClr val="DDD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endParaRPr lang="en-US" altLang="en-US" sz="2800"/>
              </a:p>
              <a:p>
                <a:pPr algn="ctr" eaLnBrk="1" hangingPunct="1">
                  <a:lnSpc>
                    <a:spcPct val="85000"/>
                  </a:lnSpc>
                </a:pPr>
                <a:endParaRPr lang="en-US" altLang="en-US" sz="2800"/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>
                    <a:solidFill>
                      <a:schemeClr val="tx2"/>
                    </a:solidFill>
                  </a:rPr>
                  <a:t>$ (20)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13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 2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(3)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  1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    11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 u="sng"/>
                  <a:t>  234</a:t>
                </a:r>
              </a:p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2800"/>
                  <a:t>$238</a:t>
                </a:r>
              </a:p>
            </p:txBody>
          </p:sp>
        </p:grpSp>
        <p:grpSp>
          <p:nvGrpSpPr>
            <p:cNvPr id="26630" name="Group 16"/>
            <p:cNvGrpSpPr>
              <a:grpSpLocks/>
            </p:cNvGrpSpPr>
            <p:nvPr/>
          </p:nvGrpSpPr>
          <p:grpSpPr bwMode="auto">
            <a:xfrm>
              <a:off x="460" y="1036"/>
              <a:ext cx="4837" cy="633"/>
              <a:chOff x="460" y="1036"/>
              <a:chExt cx="4837" cy="633"/>
            </a:xfrm>
          </p:grpSpPr>
          <p:sp>
            <p:nvSpPr>
              <p:cNvPr id="26631" name="Text Box 9"/>
              <p:cNvSpPr txBox="1">
                <a:spLocks noChangeArrowheads="1"/>
              </p:cNvSpPr>
              <p:nvPr/>
            </p:nvSpPr>
            <p:spPr bwMode="auto">
              <a:xfrm>
                <a:off x="460" y="1324"/>
                <a:ext cx="241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i="1"/>
                  <a:t>(In thousands)</a:t>
                </a:r>
              </a:p>
            </p:txBody>
          </p:sp>
          <p:sp>
            <p:nvSpPr>
              <p:cNvPr id="26632" name="Text Box 10"/>
              <p:cNvSpPr txBox="1">
                <a:spLocks noChangeArrowheads="1"/>
              </p:cNvSpPr>
              <p:nvPr/>
            </p:nvSpPr>
            <p:spPr bwMode="auto">
              <a:xfrm>
                <a:off x="2879" y="1324"/>
                <a:ext cx="806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 i="1"/>
                  <a:t>20x2</a:t>
                </a:r>
              </a:p>
            </p:txBody>
          </p:sp>
          <p:sp>
            <p:nvSpPr>
              <p:cNvPr id="26633" name="Text Box 11"/>
              <p:cNvSpPr txBox="1">
                <a:spLocks noChangeArrowheads="1"/>
              </p:cNvSpPr>
              <p:nvPr/>
            </p:nvSpPr>
            <p:spPr bwMode="auto">
              <a:xfrm>
                <a:off x="3685" y="1324"/>
                <a:ext cx="806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 i="1"/>
                  <a:t>20x1</a:t>
                </a:r>
              </a:p>
            </p:txBody>
          </p:sp>
          <p:sp>
            <p:nvSpPr>
              <p:cNvPr id="26634" name="Text Box 12"/>
              <p:cNvSpPr txBox="1">
                <a:spLocks noChangeArrowheads="1"/>
              </p:cNvSpPr>
              <p:nvPr/>
            </p:nvSpPr>
            <p:spPr bwMode="auto">
              <a:xfrm>
                <a:off x="4491" y="1324"/>
                <a:ext cx="806" cy="345"/>
              </a:xfrm>
              <a:prstGeom prst="rect">
                <a:avLst/>
              </a:prstGeom>
              <a:solidFill>
                <a:srgbClr val="DDD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 i="1"/>
                  <a:t>Inc/dec)</a:t>
                </a:r>
              </a:p>
            </p:txBody>
          </p:sp>
          <p:sp>
            <p:nvSpPr>
              <p:cNvPr id="26635" name="Text Box 14"/>
              <p:cNvSpPr txBox="1">
                <a:spLocks noChangeArrowheads="1"/>
              </p:cNvSpPr>
              <p:nvPr/>
            </p:nvSpPr>
            <p:spPr bwMode="auto">
              <a:xfrm>
                <a:off x="460" y="1036"/>
                <a:ext cx="4837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</a:pPr>
                <a:r>
                  <a:rPr lang="en-US" altLang="en-US" sz="3200"/>
                  <a:t>Anchor Corporation – December 31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99780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41DDF2-B3D7-4EE4-A17C-1513B3098BF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Comparative Balance Sheets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2254251" y="2559050"/>
            <a:ext cx="383857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b="1"/>
              <a:t>Liabilities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Current: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 Accounts payable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 Salary payable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 Accrued liabilities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Long-term debt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 b="1"/>
              <a:t>Stockholders’ equity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Common stock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Retained earnings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 Total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6094414" y="2559050"/>
            <a:ext cx="127952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defTabSz="392113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2113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2113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2113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2113" eaLnBrk="0" hangingPunct="0"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2113" eaLnBrk="0" fontAlgn="base" hangingPunct="0">
              <a:spcBef>
                <a:spcPct val="0"/>
              </a:spcBef>
              <a:spcAft>
                <a:spcPct val="0"/>
              </a:spcAft>
              <a:tabLst>
                <a:tab pos="392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2800"/>
          </a:p>
          <a:p>
            <a:pPr algn="ctr" eaLnBrk="1" hangingPunct="1">
              <a:lnSpc>
                <a:spcPct val="85000"/>
              </a:lnSpc>
            </a:pPr>
            <a:endParaRPr lang="en-US" altLang="en-US" sz="2800"/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$	91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    34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      1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  160</a:t>
            </a:r>
          </a:p>
          <a:p>
            <a:pPr algn="ctr" eaLnBrk="1" hangingPunct="1">
              <a:lnSpc>
                <a:spcPct val="85000"/>
              </a:lnSpc>
            </a:pPr>
            <a:endParaRPr lang="en-US" altLang="en-US" sz="2800"/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  359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 u="sng"/>
              <a:t>  110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$725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7373939" y="2559050"/>
            <a:ext cx="1279525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defTabSz="522288" eaLnBrk="0" hangingPunct="0"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22288" eaLnBrk="0" hangingPunct="0"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22288" eaLnBrk="0" hangingPunct="0"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22288" eaLnBrk="0" hangingPunct="0"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22288" eaLnBrk="0" hangingPunct="0"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tabLst>
                <a:tab pos="522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endParaRPr lang="en-US" altLang="en-US" sz="2800"/>
          </a:p>
          <a:p>
            <a:pPr algn="ctr" eaLnBrk="1" hangingPunct="1">
              <a:lnSpc>
                <a:spcPct val="85000"/>
              </a:lnSpc>
            </a:pPr>
            <a:endParaRPr lang="en-US" altLang="en-US" sz="2800"/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$  57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	6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	3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    77</a:t>
            </a:r>
          </a:p>
          <a:p>
            <a:pPr algn="ctr" eaLnBrk="1" hangingPunct="1">
              <a:lnSpc>
                <a:spcPct val="85000"/>
              </a:lnSpc>
            </a:pPr>
            <a:endParaRPr lang="en-US" altLang="en-US" sz="2800"/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  258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 u="sng"/>
              <a:t>    86</a:t>
            </a:r>
          </a:p>
          <a:p>
            <a:pPr algn="ctr" eaLnBrk="1" hangingPunct="1">
              <a:lnSpc>
                <a:spcPct val="85000"/>
              </a:lnSpc>
            </a:pPr>
            <a:r>
              <a:rPr lang="en-US" altLang="en-US" sz="2800"/>
              <a:t>$487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8653464" y="2559050"/>
            <a:ext cx="1279525" cy="3748088"/>
          </a:xfrm>
          <a:prstGeom prst="rect">
            <a:avLst/>
          </a:prstGeom>
          <a:solidFill>
            <a:srgbClr val="DDDC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endParaRPr lang="en-US" altLang="en-US" sz="2800"/>
          </a:p>
          <a:p>
            <a:pPr eaLnBrk="1" hangingPunct="1">
              <a:lnSpc>
                <a:spcPct val="85000"/>
              </a:lnSpc>
            </a:pPr>
            <a:endParaRPr lang="en-US" altLang="en-US" sz="2800"/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$  34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  (2)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  (2)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  83</a:t>
            </a:r>
          </a:p>
          <a:p>
            <a:pPr eaLnBrk="1" hangingPunct="1">
              <a:lnSpc>
                <a:spcPct val="85000"/>
              </a:lnSpc>
            </a:pPr>
            <a:endParaRPr lang="en-US" altLang="en-US" sz="2800"/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  101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 u="sng"/>
              <a:t>    24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800"/>
              <a:t>$238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2254251" y="2101850"/>
            <a:ext cx="38385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/>
              <a:t>(In thousands)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094414" y="2101850"/>
            <a:ext cx="12795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/>
              <a:t>20x2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7373939" y="2101850"/>
            <a:ext cx="12795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/>
              <a:t>20x1</a:t>
            </a: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8653464" y="2101850"/>
            <a:ext cx="1279525" cy="547688"/>
          </a:xfrm>
          <a:prstGeom prst="rect">
            <a:avLst/>
          </a:prstGeom>
          <a:solidFill>
            <a:srgbClr val="DDDC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/>
              <a:t>Inc/dec)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2254250" y="1644651"/>
            <a:ext cx="76787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3200"/>
              <a:t>Anchor Corporation – December 31</a:t>
            </a:r>
          </a:p>
        </p:txBody>
      </p:sp>
    </p:spTree>
    <p:extLst>
      <p:ext uri="{BB962C8B-B14F-4D97-AF65-F5344CB8AC3E}">
        <p14:creationId xmlns:p14="http://schemas.microsoft.com/office/powerpoint/2010/main" val="9162542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0C6B7D-CA46-4F5E-A3A4-467D216C3A2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Income Statement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2514600" y="3048001"/>
            <a:ext cx="7467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Revenues and gains:</a:t>
            </a:r>
          </a:p>
          <a:p>
            <a:pPr eaLnBrk="1" hangingPunct="1"/>
            <a:r>
              <a:rPr lang="en-US" altLang="en-US" sz="3200"/>
              <a:t>Sales revenue									$284</a:t>
            </a:r>
          </a:p>
          <a:p>
            <a:pPr eaLnBrk="1" hangingPunct="1"/>
            <a:r>
              <a:rPr lang="en-US" altLang="en-US" sz="3200"/>
              <a:t>Interest revenue								    12</a:t>
            </a:r>
          </a:p>
          <a:p>
            <a:pPr eaLnBrk="1" hangingPunct="1"/>
            <a:r>
              <a:rPr lang="en-US" altLang="en-US" sz="3200"/>
              <a:t>Dividend revenue							      	  9</a:t>
            </a:r>
          </a:p>
          <a:p>
            <a:pPr eaLnBrk="1" hangingPunct="1"/>
            <a:r>
              <a:rPr lang="en-US" altLang="en-US" sz="3200">
                <a:solidFill>
                  <a:schemeClr val="accent2"/>
                </a:solidFill>
              </a:rPr>
              <a:t>Gain on sale of plant assets				</a:t>
            </a:r>
            <a:r>
              <a:rPr lang="en-US" altLang="en-US" sz="3200" u="sng">
                <a:solidFill>
                  <a:schemeClr val="accent2"/>
                </a:solidFill>
              </a:rPr>
              <a:t>      8</a:t>
            </a:r>
          </a:p>
          <a:p>
            <a:pPr eaLnBrk="1" hangingPunct="1"/>
            <a:r>
              <a:rPr lang="en-US" altLang="en-US" sz="3200"/>
              <a:t>Total revenues and gains					$313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163763" y="1600201"/>
            <a:ext cx="78613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Anchor Corporation</a:t>
            </a:r>
          </a:p>
          <a:p>
            <a:pPr algn="ctr" eaLnBrk="1" hangingPunct="1"/>
            <a:r>
              <a:rPr lang="en-US" altLang="en-US" sz="3200"/>
              <a:t>Year Ended December 31, 20x2 </a:t>
            </a:r>
          </a:p>
          <a:p>
            <a:pPr algn="ctr" eaLnBrk="1" hangingPunct="1"/>
            <a:r>
              <a:rPr lang="en-US" altLang="en-US" sz="3200"/>
              <a:t>(In thousands)</a:t>
            </a:r>
          </a:p>
        </p:txBody>
      </p:sp>
    </p:spTree>
    <p:extLst>
      <p:ext uri="{BB962C8B-B14F-4D97-AF65-F5344CB8AC3E}">
        <p14:creationId xmlns:p14="http://schemas.microsoft.com/office/powerpoint/2010/main" val="312924930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A75DB-7ACA-4C4F-B4DD-376800241E56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2620964" y="3048000"/>
            <a:ext cx="695007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3200"/>
              <a:t>Expenses: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/>
              <a:t>Cost of goods sold						$150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/>
              <a:t>Salary and wage expense				56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>
                <a:solidFill>
                  <a:schemeClr val="accent2"/>
                </a:solidFill>
              </a:rPr>
              <a:t>Depreciation expense						18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/>
              <a:t>Other operating expense					17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/>
              <a:t>Interest expense								16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/>
              <a:t>Income tax expense						</a:t>
            </a:r>
            <a:r>
              <a:rPr lang="en-US" altLang="en-US" sz="3200" u="sng"/>
              <a:t>    15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3200"/>
              <a:t>Total expenses							    $272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Income Statement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163763" y="1524001"/>
            <a:ext cx="78613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Anchor Corporation</a:t>
            </a:r>
          </a:p>
          <a:p>
            <a:pPr algn="ctr" eaLnBrk="1" hangingPunct="1"/>
            <a:r>
              <a:rPr lang="en-US" altLang="en-US" sz="3200"/>
              <a:t>Year Ended December 31, 20x2 </a:t>
            </a:r>
          </a:p>
          <a:p>
            <a:pPr algn="ctr" eaLnBrk="1" hangingPunct="1"/>
            <a:r>
              <a:rPr lang="en-US" altLang="en-US" sz="3200"/>
              <a:t>(In thousands)</a:t>
            </a:r>
          </a:p>
        </p:txBody>
      </p:sp>
    </p:spTree>
    <p:extLst>
      <p:ext uri="{BB962C8B-B14F-4D97-AF65-F5344CB8AC3E}">
        <p14:creationId xmlns:p14="http://schemas.microsoft.com/office/powerpoint/2010/main" val="27241443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3A91BC-B901-4390-A84E-7B350759C562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2619376" y="3322638"/>
            <a:ext cx="74390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Total revenues and gains					$313</a:t>
            </a:r>
          </a:p>
          <a:p>
            <a:pPr eaLnBrk="1" hangingPunct="1"/>
            <a:r>
              <a:rPr lang="en-US" altLang="en-US" sz="3200"/>
              <a:t>Total expenses								</a:t>
            </a:r>
            <a:r>
              <a:rPr lang="en-US" altLang="en-US" sz="3200" u="sng"/>
              <a:t>      272</a:t>
            </a:r>
          </a:p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Net income										$  41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Income Statement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163763" y="1736726"/>
            <a:ext cx="78613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Anchor Corporation</a:t>
            </a:r>
          </a:p>
          <a:p>
            <a:pPr algn="ctr" eaLnBrk="1" hangingPunct="1"/>
            <a:r>
              <a:rPr lang="en-US" altLang="en-US" sz="3200"/>
              <a:t>Year Ended December 31, 20x2 </a:t>
            </a:r>
          </a:p>
          <a:p>
            <a:pPr algn="ctr" eaLnBrk="1" hangingPunct="1"/>
            <a:r>
              <a:rPr lang="en-US" altLang="en-US" sz="3200"/>
              <a:t>(In thousands)</a:t>
            </a:r>
          </a:p>
        </p:txBody>
      </p:sp>
    </p:spTree>
    <p:extLst>
      <p:ext uri="{BB962C8B-B14F-4D97-AF65-F5344CB8AC3E}">
        <p14:creationId xmlns:p14="http://schemas.microsoft.com/office/powerpoint/2010/main" val="16315565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358A11-E798-4AE9-8010-E1D9DCD00D67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1644651"/>
            <a:ext cx="8593138" cy="3749675"/>
            <a:chOff x="192" y="1036"/>
            <a:chExt cx="5413" cy="2362"/>
          </a:xfrm>
        </p:grpSpPr>
        <p:sp>
          <p:nvSpPr>
            <p:cNvPr id="31751" name="Text Box 2"/>
            <p:cNvSpPr txBox="1">
              <a:spLocks noChangeArrowheads="1"/>
            </p:cNvSpPr>
            <p:nvPr/>
          </p:nvSpPr>
          <p:spPr bwMode="auto">
            <a:xfrm>
              <a:off x="575" y="1036"/>
              <a:ext cx="460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Statement of Cash Flows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(Indirect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Method)</a:t>
              </a:r>
            </a:p>
            <a:p>
              <a:pPr algn="ctr" eaLnBrk="1" hangingPunct="1"/>
              <a:r>
                <a:rPr lang="en-US" altLang="en-US" sz="2800"/>
                <a:t>Year Ended December 31, 20x2 (In thousands)</a:t>
              </a:r>
            </a:p>
          </p:txBody>
        </p:sp>
        <p:sp>
          <p:nvSpPr>
            <p:cNvPr id="31752" name="Rectangle 3"/>
            <p:cNvSpPr>
              <a:spLocks noChangeArrowheads="1"/>
            </p:cNvSpPr>
            <p:nvPr/>
          </p:nvSpPr>
          <p:spPr bwMode="auto">
            <a:xfrm>
              <a:off x="192" y="1728"/>
              <a:ext cx="5413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/>
                <a:t>	Cash flows from operating activities:</a:t>
              </a:r>
            </a:p>
            <a:p>
              <a:pPr eaLnBrk="1" hangingPunct="1"/>
              <a:r>
                <a:rPr lang="en-US" altLang="en-US" sz="2800"/>
                <a:t>		Net Income											   $41</a:t>
              </a:r>
            </a:p>
            <a:p>
              <a:pPr eaLnBrk="1" hangingPunct="1"/>
              <a:r>
                <a:rPr lang="en-US" altLang="en-US" sz="2800"/>
                <a:t>	Adjustments to reconcile net income to</a:t>
              </a:r>
            </a:p>
            <a:p>
              <a:pPr eaLnBrk="1" hangingPunct="1"/>
              <a:r>
                <a:rPr lang="en-US" altLang="en-US" sz="2800"/>
                <a:t>	net cash provided by operating activities:</a:t>
              </a:r>
            </a:p>
            <a:p>
              <a:pPr eaLnBrk="1" hangingPunct="1"/>
              <a:r>
                <a:rPr lang="en-US" altLang="en-US" sz="2800" b="1">
                  <a:solidFill>
                    <a:schemeClr val="tx2"/>
                  </a:solidFill>
                </a:rPr>
                <a:t>		A</a:t>
              </a:r>
              <a:r>
                <a:rPr lang="en-US" altLang="en-US" sz="2800"/>
                <a:t>	Depreciation										18</a:t>
              </a:r>
            </a:p>
            <a:p>
              <a:pPr eaLnBrk="1" hangingPunct="1"/>
              <a:r>
                <a:rPr lang="en-US" altLang="en-US" sz="2800" b="1">
                  <a:solidFill>
                    <a:schemeClr val="tx2"/>
                  </a:solidFill>
                </a:rPr>
                <a:t>		B</a:t>
              </a:r>
              <a:r>
                <a:rPr lang="en-US" altLang="en-US" sz="2800"/>
                <a:t>	Gain on sale of plant							(8)</a:t>
              </a:r>
            </a:p>
          </p:txBody>
        </p:sp>
      </p:grp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Statement of Cash Flows:</a:t>
            </a:r>
            <a:br>
              <a:rPr lang="en-US" altLang="en-US" smtClean="0"/>
            </a:br>
            <a:r>
              <a:rPr lang="en-US" altLang="en-US" smtClean="0"/>
              <a:t>Operating Activities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2286000" y="5410200"/>
            <a:ext cx="3657600" cy="1219200"/>
          </a:xfrm>
          <a:prstGeom prst="borderCallout2">
            <a:avLst>
              <a:gd name="adj1" fmla="val 18750"/>
              <a:gd name="adj2" fmla="val -3985"/>
              <a:gd name="adj3" fmla="val 18750"/>
              <a:gd name="adj4" fmla="val -16667"/>
              <a:gd name="adj5" fmla="val -53930"/>
              <a:gd name="adj6" fmla="val 8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Depreciation does not affect cash, but it decreases net income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– add it back in.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705600" y="5334000"/>
            <a:ext cx="3429000" cy="1295400"/>
          </a:xfrm>
          <a:prstGeom prst="borderCallout1">
            <a:avLst>
              <a:gd name="adj1" fmla="val 27957"/>
              <a:gd name="adj2" fmla="val -3695"/>
              <a:gd name="adj3" fmla="val 1247"/>
              <a:gd name="adj4" fmla="val -13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Sales of long-term assets are </a:t>
            </a:r>
            <a:r>
              <a:rPr lang="en-US" sz="2000" i="1" dirty="0">
                <a:solidFill>
                  <a:schemeClr val="tx1"/>
                </a:solidFill>
              </a:rPr>
              <a:t>investing </a:t>
            </a:r>
            <a:r>
              <a:rPr lang="en-US" sz="2000" dirty="0">
                <a:solidFill>
                  <a:schemeClr val="tx1"/>
                </a:solidFill>
              </a:rPr>
              <a:t>Activities 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– remove gains from net income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97700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67A4C4-5D40-4D38-99A2-55B9F3CE101A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09800" y="2649539"/>
            <a:ext cx="818038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 defTabSz="457200" eaLnBrk="0" hangingPunct="0"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1963" algn="l"/>
                <a:tab pos="6918325" algn="dec"/>
                <a:tab pos="78882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</a:t>
            </a:r>
            <a:r>
              <a:rPr lang="en-US" altLang="en-US" sz="2800"/>
              <a:t>	Increase in accounts receivable	(13)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</a:t>
            </a:r>
            <a:r>
              <a:rPr lang="en-US" altLang="en-US" sz="2800"/>
              <a:t>	Increase in interest receivable	(2)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</a:t>
            </a:r>
            <a:r>
              <a:rPr lang="en-US" altLang="en-US" sz="2800"/>
              <a:t>	Decrease in inventory	3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</a:t>
            </a:r>
            <a:r>
              <a:rPr lang="en-US" altLang="en-US" sz="2800"/>
              <a:t>	Increase in prepaid expenses	(1)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</a:t>
            </a:r>
            <a:r>
              <a:rPr lang="en-US" altLang="en-US" sz="2800"/>
              <a:t>	Increase in accounts payable	34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</a:t>
            </a:r>
            <a:r>
              <a:rPr lang="en-US" altLang="en-US" sz="2800"/>
              <a:t>	Decrease is salary payable	(2)</a:t>
            </a:r>
          </a:p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C</a:t>
            </a:r>
            <a:r>
              <a:rPr lang="en-US" altLang="en-US" sz="2800"/>
              <a:t>	Decrease in accrued liabilities	</a:t>
            </a:r>
            <a:r>
              <a:rPr lang="en-US" altLang="en-US" sz="2800" u="sng"/>
              <a:t> (2)</a:t>
            </a:r>
            <a:r>
              <a:rPr lang="en-US" altLang="en-US" sz="2800"/>
              <a:t>	</a:t>
            </a:r>
            <a:r>
              <a:rPr lang="en-US" altLang="en-US" sz="2800" u="sng"/>
              <a:t>  27</a:t>
            </a:r>
          </a:p>
          <a:p>
            <a:pPr eaLnBrk="1" hangingPunct="1"/>
            <a:r>
              <a:rPr lang="en-US" altLang="en-US" sz="2800"/>
              <a:t>Net cash provided by operating activities		$68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Statement of Cash Flows:  Operating Activities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436813" y="1644650"/>
            <a:ext cx="73136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Statement of Cash Flows</a:t>
            </a:r>
            <a:r>
              <a:rPr lang="en-US" altLang="en-US" sz="2800" b="1"/>
              <a:t> </a:t>
            </a:r>
            <a:r>
              <a:rPr lang="en-US" altLang="en-US" sz="2800" b="1" i="1">
                <a:solidFill>
                  <a:schemeClr val="tx2"/>
                </a:solidFill>
              </a:rPr>
              <a:t>(Indirect</a:t>
            </a:r>
            <a:r>
              <a:rPr lang="en-US" altLang="en-US" sz="2800" b="1"/>
              <a:t> </a:t>
            </a:r>
            <a:r>
              <a:rPr lang="en-US" altLang="en-US" sz="2800" b="1" i="1">
                <a:solidFill>
                  <a:schemeClr val="tx2"/>
                </a:solidFill>
              </a:rPr>
              <a:t>Method)</a:t>
            </a:r>
          </a:p>
          <a:p>
            <a:pPr algn="ctr" eaLnBrk="1" hangingPunct="1"/>
            <a:r>
              <a:rPr lang="en-US" altLang="en-US" sz="2800"/>
              <a:t>Year Ended December 31, 20x2 (In thousands)</a:t>
            </a:r>
          </a:p>
        </p:txBody>
      </p:sp>
    </p:spTree>
    <p:extLst>
      <p:ext uri="{BB962C8B-B14F-4D97-AF65-F5344CB8AC3E}">
        <p14:creationId xmlns:p14="http://schemas.microsoft.com/office/powerpoint/2010/main" val="18671041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703" y="1480457"/>
            <a:ext cx="8915400" cy="3777622"/>
          </a:xfrm>
        </p:spPr>
        <p:txBody>
          <a:bodyPr>
            <a:noAutofit/>
          </a:bodyPr>
          <a:lstStyle/>
          <a:p>
            <a:r>
              <a:rPr lang="en-US" sz="3200" dirty="0"/>
              <a:t>At the end of the lecture, students will be able to understand the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Definition of cash flows</a:t>
            </a:r>
            <a:br>
              <a:rPr lang="en-US" sz="3200" dirty="0"/>
            </a:br>
            <a:r>
              <a:rPr lang="en-US" sz="3200" dirty="0"/>
              <a:t>Purposes of cash flows statement</a:t>
            </a:r>
            <a:br>
              <a:rPr lang="en-US" sz="3200" dirty="0"/>
            </a:br>
            <a:r>
              <a:rPr lang="en-US" sz="3200" dirty="0"/>
              <a:t>Operating activities</a:t>
            </a:r>
            <a:br>
              <a:rPr lang="en-US" sz="3200" dirty="0"/>
            </a:br>
            <a:r>
              <a:rPr lang="en-US" sz="3200" dirty="0"/>
              <a:t>Investment activities</a:t>
            </a:r>
            <a:br>
              <a:rPr lang="en-US" sz="3200" dirty="0"/>
            </a:br>
            <a:r>
              <a:rPr lang="en-US" sz="3200" dirty="0"/>
              <a:t>Financing activities</a:t>
            </a:r>
            <a:br>
              <a:rPr lang="en-US" sz="3200" dirty="0"/>
            </a:br>
            <a:r>
              <a:rPr lang="en-US" sz="3200" dirty="0"/>
              <a:t>Construction of cash flow statements</a:t>
            </a:r>
          </a:p>
        </p:txBody>
      </p:sp>
    </p:spTree>
    <p:extLst>
      <p:ext uri="{BB962C8B-B14F-4D97-AF65-F5344CB8AC3E}">
        <p14:creationId xmlns:p14="http://schemas.microsoft.com/office/powerpoint/2010/main" val="362090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5C0934-7B00-4DF3-97AC-21F221EC1978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Changes in Current Asset and Current Liability Accounts – C</a:t>
            </a:r>
          </a:p>
        </p:txBody>
      </p:sp>
      <p:sp>
        <p:nvSpPr>
          <p:cNvPr id="1080323" name="Text Box 3"/>
          <p:cNvSpPr txBox="1">
            <a:spLocks noChangeArrowheads="1"/>
          </p:cNvSpPr>
          <p:nvPr/>
        </p:nvSpPr>
        <p:spPr bwMode="auto">
          <a:xfrm>
            <a:off x="2619375" y="1828801"/>
            <a:ext cx="69469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1. An </a:t>
            </a:r>
            <a:r>
              <a:rPr lang="en-US" altLang="en-US" sz="3200" i="1">
                <a:solidFill>
                  <a:schemeClr val="accent2"/>
                </a:solidFill>
              </a:rPr>
              <a:t>increase</a:t>
            </a:r>
            <a:r>
              <a:rPr lang="en-US" altLang="en-US" sz="3200"/>
              <a:t> in a current asset other</a:t>
            </a:r>
          </a:p>
          <a:p>
            <a:pPr eaLnBrk="1" hangingPunct="1"/>
            <a:r>
              <a:rPr lang="en-US" altLang="en-US" sz="3200"/>
              <a:t>    than cash indicates a </a:t>
            </a:r>
            <a:r>
              <a:rPr lang="en-US" altLang="en-US" sz="3200">
                <a:solidFill>
                  <a:schemeClr val="accent2"/>
                </a:solidFill>
              </a:rPr>
              <a:t>decrease</a:t>
            </a:r>
            <a:r>
              <a:rPr lang="en-US" altLang="en-US" sz="3200"/>
              <a:t> in cash.</a:t>
            </a:r>
          </a:p>
        </p:txBody>
      </p:sp>
      <p:sp>
        <p:nvSpPr>
          <p:cNvPr id="1080324" name="Text Box 4"/>
          <p:cNvSpPr txBox="1">
            <a:spLocks noChangeArrowheads="1"/>
          </p:cNvSpPr>
          <p:nvPr/>
        </p:nvSpPr>
        <p:spPr bwMode="auto">
          <a:xfrm>
            <a:off x="2619375" y="2924176"/>
            <a:ext cx="69469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2. A </a:t>
            </a:r>
            <a:r>
              <a:rPr lang="en-US" altLang="en-US" sz="3200" i="1">
                <a:solidFill>
                  <a:schemeClr val="accent2"/>
                </a:solidFill>
              </a:rPr>
              <a:t>decrease</a:t>
            </a:r>
            <a:r>
              <a:rPr lang="en-US" altLang="en-US" sz="3200"/>
              <a:t> in a current asset other</a:t>
            </a:r>
          </a:p>
          <a:p>
            <a:pPr eaLnBrk="1" hangingPunct="1"/>
            <a:r>
              <a:rPr lang="en-US" altLang="en-US" sz="3200"/>
              <a:t>    than cash indicates an </a:t>
            </a:r>
            <a:r>
              <a:rPr lang="en-US" altLang="en-US" sz="3200">
                <a:solidFill>
                  <a:schemeClr val="accent2"/>
                </a:solidFill>
              </a:rPr>
              <a:t>increase</a:t>
            </a:r>
            <a:r>
              <a:rPr lang="en-US" altLang="en-US" sz="3200"/>
              <a:t> in cash.</a:t>
            </a:r>
          </a:p>
        </p:txBody>
      </p:sp>
      <p:sp>
        <p:nvSpPr>
          <p:cNvPr id="1080325" name="Text Box 5"/>
          <p:cNvSpPr txBox="1">
            <a:spLocks noChangeArrowheads="1"/>
          </p:cNvSpPr>
          <p:nvPr/>
        </p:nvSpPr>
        <p:spPr bwMode="auto">
          <a:xfrm>
            <a:off x="2619375" y="4021138"/>
            <a:ext cx="69469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3. A </a:t>
            </a:r>
            <a:r>
              <a:rPr lang="en-US" altLang="en-US" sz="3200" i="1">
                <a:solidFill>
                  <a:schemeClr val="accent2"/>
                </a:solidFill>
              </a:rPr>
              <a:t>decrease</a:t>
            </a:r>
            <a:r>
              <a:rPr lang="en-US" altLang="en-US" sz="3200"/>
              <a:t> in a current liability</a:t>
            </a:r>
          </a:p>
          <a:p>
            <a:pPr eaLnBrk="1" hangingPunct="1"/>
            <a:r>
              <a:rPr lang="en-US" altLang="en-US" sz="3200"/>
              <a:t>    indicates a </a:t>
            </a:r>
            <a:r>
              <a:rPr lang="en-US" altLang="en-US" sz="3200">
                <a:solidFill>
                  <a:schemeClr val="accent2"/>
                </a:solidFill>
              </a:rPr>
              <a:t>decrease</a:t>
            </a:r>
            <a:r>
              <a:rPr lang="en-US" altLang="en-US" sz="3200"/>
              <a:t> in cash.</a:t>
            </a:r>
          </a:p>
        </p:txBody>
      </p:sp>
      <p:sp>
        <p:nvSpPr>
          <p:cNvPr id="1080326" name="Text Box 6"/>
          <p:cNvSpPr txBox="1">
            <a:spLocks noChangeArrowheads="1"/>
          </p:cNvSpPr>
          <p:nvPr/>
        </p:nvSpPr>
        <p:spPr bwMode="auto">
          <a:xfrm>
            <a:off x="2619375" y="5118101"/>
            <a:ext cx="69469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4. An </a:t>
            </a:r>
            <a:r>
              <a:rPr lang="en-US" altLang="en-US" sz="3200" i="1">
                <a:solidFill>
                  <a:schemeClr val="accent2"/>
                </a:solidFill>
              </a:rPr>
              <a:t>increase</a:t>
            </a:r>
            <a:r>
              <a:rPr lang="en-US" altLang="en-US" sz="3200"/>
              <a:t> in a current liability</a:t>
            </a:r>
          </a:p>
          <a:p>
            <a:pPr eaLnBrk="1" hangingPunct="1"/>
            <a:r>
              <a:rPr lang="en-US" altLang="en-US" sz="3200"/>
              <a:t>    indicates an </a:t>
            </a:r>
            <a:r>
              <a:rPr lang="en-US" altLang="en-US" sz="3200">
                <a:solidFill>
                  <a:schemeClr val="accent2"/>
                </a:solidFill>
              </a:rPr>
              <a:t>increase</a:t>
            </a:r>
            <a:r>
              <a:rPr lang="en-US" altLang="en-US" sz="3200"/>
              <a:t> in cash.</a:t>
            </a:r>
          </a:p>
        </p:txBody>
      </p:sp>
    </p:spTree>
    <p:extLst>
      <p:ext uri="{BB962C8B-B14F-4D97-AF65-F5344CB8AC3E}">
        <p14:creationId xmlns:p14="http://schemas.microsoft.com/office/powerpoint/2010/main" val="79727053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0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8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8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323" grpId="0"/>
      <p:bldP spid="1080324" grpId="0"/>
      <p:bldP spid="1080325" grpId="0"/>
      <p:bldP spid="10803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E86987-8A3F-4C27-B891-0D870CAA7782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Statement of Cash Flows:</a:t>
            </a:r>
            <a:br>
              <a:rPr lang="en-US" altLang="en-US" smtClean="0"/>
            </a:br>
            <a:r>
              <a:rPr lang="en-US" altLang="en-US" smtClean="0"/>
              <a:t>Investing Activities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6776" y="1644650"/>
            <a:ext cx="8226425" cy="3563938"/>
            <a:chOff x="287" y="1036"/>
            <a:chExt cx="5182" cy="2245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287" y="1669"/>
              <a:ext cx="5182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solidFill>
                    <a:schemeClr val="hlink"/>
                  </a:solidFill>
                </a:rPr>
                <a:t>Cash flows from investing activities:</a:t>
              </a:r>
            </a:p>
            <a:p>
              <a:pPr eaLnBrk="1" hangingPunct="1"/>
              <a:r>
                <a:rPr lang="en-US" altLang="en-US" sz="3200">
                  <a:solidFill>
                    <a:schemeClr val="hlink"/>
                  </a:solidFill>
                </a:rPr>
                <a:t>Acquisition of plant assets					$(306)</a:t>
              </a:r>
            </a:p>
            <a:p>
              <a:pPr eaLnBrk="1" hangingPunct="1"/>
              <a:r>
                <a:rPr lang="en-US" altLang="en-US" sz="3200">
                  <a:solidFill>
                    <a:schemeClr val="hlink"/>
                  </a:solidFill>
                </a:rPr>
                <a:t>Loan to another company						(11)</a:t>
              </a:r>
            </a:p>
            <a:p>
              <a:pPr eaLnBrk="1" hangingPunct="1"/>
              <a:r>
                <a:rPr lang="en-US" altLang="en-US" sz="3200">
                  <a:solidFill>
                    <a:schemeClr val="hlink"/>
                  </a:solidFill>
                </a:rPr>
                <a:t>Proceeds from sale of plant assets		</a:t>
              </a:r>
              <a:r>
                <a:rPr lang="en-US" altLang="en-US" sz="3200" u="sng">
                  <a:solidFill>
                    <a:schemeClr val="hlink"/>
                  </a:solidFill>
                </a:rPr>
                <a:t>     62</a:t>
              </a:r>
            </a:p>
            <a:p>
              <a:pPr eaLnBrk="1" hangingPunct="1"/>
              <a:r>
                <a:rPr lang="en-US" altLang="en-US" sz="3200">
                  <a:solidFill>
                    <a:schemeClr val="hlink"/>
                  </a:solidFill>
                </a:rPr>
                <a:t> Net cash used for investing activities	$(255)</a:t>
              </a:r>
            </a:p>
          </p:txBody>
        </p:sp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575" y="1036"/>
              <a:ext cx="460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Statement of Cash Flows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(Indirect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Method)</a:t>
              </a:r>
            </a:p>
            <a:p>
              <a:pPr algn="ctr" eaLnBrk="1" hangingPunct="1"/>
              <a:r>
                <a:rPr lang="en-US" altLang="en-US" sz="2800"/>
                <a:t>Year Ended December 31, 20x2 (In thousands)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50214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C078E9-0865-4746-BA55-0E4B3C9ED61D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Statement of Cash Flows:</a:t>
            </a:r>
            <a:br>
              <a:rPr lang="en-US" altLang="en-US" smtClean="0"/>
            </a:br>
            <a:r>
              <a:rPr lang="en-US" altLang="en-US" smtClean="0"/>
              <a:t>Financing Activities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05026" y="1644651"/>
            <a:ext cx="8410575" cy="4113213"/>
            <a:chOff x="230" y="1036"/>
            <a:chExt cx="5298" cy="2591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230" y="1669"/>
              <a:ext cx="5298" cy="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>
              <a:lvl1pPr defTabSz="457200" eaLnBrk="0" hangingPunct="0"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 eaLnBrk="0" hangingPunct="0"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 eaLnBrk="0" hangingPunct="0"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 eaLnBrk="0" hangingPunct="0"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 eaLnBrk="0" hangingPunct="0"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1313" algn="l"/>
                  <a:tab pos="8053388" algn="dec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Cash flows from financing activities: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Proceeds from issuance of common stock	$101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Proceeds from issuance of long-term debt	94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Payment of long-term debt	(11)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Payment of dividends	</a:t>
              </a:r>
              <a:r>
                <a:rPr lang="en-US" altLang="en-US" sz="2800" u="sng">
                  <a:solidFill>
                    <a:schemeClr val="hlink"/>
                  </a:solidFill>
                </a:rPr>
                <a:t>   (17)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   Net cash provided by financing activities	$167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575" y="1036"/>
              <a:ext cx="460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Statement of Cash Flows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(Indirect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Method)</a:t>
              </a:r>
            </a:p>
            <a:p>
              <a:pPr algn="ctr" eaLnBrk="1" hangingPunct="1"/>
              <a:r>
                <a:rPr lang="en-US" altLang="en-US" sz="2800"/>
                <a:t>Year Ended December 31, 20x2 (In thousands)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68486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9F3A9D-2F67-44BD-81FF-ED6A0337F2AB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Statement of Cash Flows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074864" y="1676400"/>
            <a:ext cx="8593137" cy="4021138"/>
            <a:chOff x="172" y="1036"/>
            <a:chExt cx="5413" cy="2533"/>
          </a:xfrm>
        </p:grpSpPr>
        <p:sp>
          <p:nvSpPr>
            <p:cNvPr id="36869" name="Rectangle 3"/>
            <p:cNvSpPr>
              <a:spLocks noChangeArrowheads="1"/>
            </p:cNvSpPr>
            <p:nvPr/>
          </p:nvSpPr>
          <p:spPr bwMode="auto">
            <a:xfrm>
              <a:off x="172" y="1669"/>
              <a:ext cx="5413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/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Net cash provided by operating activities		$  68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Net cash used for investing activities			 (255)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Net cash provided by financing activities		</a:t>
              </a:r>
              <a:r>
                <a:rPr lang="en-US" altLang="en-US" sz="2800" u="sng">
                  <a:solidFill>
                    <a:schemeClr val="hlink"/>
                  </a:solidFill>
                </a:rPr>
                <a:t>  167</a:t>
              </a:r>
            </a:p>
            <a:p>
              <a:pPr eaLnBrk="1" hangingPunct="1"/>
              <a:r>
                <a:rPr lang="en-US" altLang="en-US" sz="2800" b="1">
                  <a:solidFill>
                    <a:schemeClr val="hlink"/>
                  </a:solidFill>
                </a:rPr>
                <a:t>Net decrease in cash								$ (20)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Cash balance, December 31, 20x1			</a:t>
              </a:r>
              <a:r>
                <a:rPr lang="en-US" altLang="en-US" sz="2800" u="sng">
                  <a:solidFill>
                    <a:schemeClr val="hlink"/>
                  </a:solidFill>
                </a:rPr>
                <a:t>    42</a:t>
              </a:r>
            </a:p>
            <a:p>
              <a:pPr eaLnBrk="1" hangingPunct="1"/>
              <a:r>
                <a:rPr lang="en-US" altLang="en-US" sz="2800">
                  <a:solidFill>
                    <a:schemeClr val="hlink"/>
                  </a:solidFill>
                </a:rPr>
                <a:t>Cash balance, December 31, 20x2			$  22</a:t>
              </a: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575" y="1036"/>
              <a:ext cx="460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/>
                <a:t>Statement of Cash Flows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(Indirect</a:t>
              </a:r>
              <a:r>
                <a:rPr lang="en-US" altLang="en-US" sz="2800" b="1"/>
                <a:t> </a:t>
              </a:r>
              <a:r>
                <a:rPr lang="en-US" altLang="en-US" sz="2800" b="1" i="1">
                  <a:solidFill>
                    <a:schemeClr val="tx2"/>
                  </a:solidFill>
                </a:rPr>
                <a:t>Method)</a:t>
              </a:r>
            </a:p>
            <a:p>
              <a:pPr algn="ctr" eaLnBrk="1" hangingPunct="1"/>
              <a:r>
                <a:rPr lang="en-US" altLang="en-US" sz="2800"/>
                <a:t>Year Ended December 31, 20x2 (In thousands)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00754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D79F1B-7159-4ACB-A4ED-D231198A5AD8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Noncash Investing and</a:t>
            </a:r>
            <a:br>
              <a:rPr lang="en-US" altLang="en-US" smtClean="0"/>
            </a:br>
            <a:r>
              <a:rPr lang="en-US" altLang="en-US" smtClean="0"/>
              <a:t>Financing Activities</a:t>
            </a:r>
          </a:p>
        </p:txBody>
      </p:sp>
      <p:sp>
        <p:nvSpPr>
          <p:cNvPr id="1096707" name="Text Box 3"/>
          <p:cNvSpPr txBox="1">
            <a:spLocks noChangeArrowheads="1"/>
          </p:cNvSpPr>
          <p:nvPr/>
        </p:nvSpPr>
        <p:spPr bwMode="auto">
          <a:xfrm>
            <a:off x="1979614" y="2284414"/>
            <a:ext cx="82264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/>
              <a:t>Suppose Anchor Corporation issued </a:t>
            </a:r>
          </a:p>
          <a:p>
            <a:pPr algn="ctr"/>
            <a:r>
              <a:rPr lang="en-US" altLang="en-US" sz="3200"/>
              <a:t>Common stock valued at $300,000 </a:t>
            </a:r>
          </a:p>
          <a:p>
            <a:pPr algn="ctr"/>
            <a:r>
              <a:rPr lang="en-US" altLang="en-US" sz="3200"/>
              <a:t>to acquire a warehouse.</a:t>
            </a:r>
          </a:p>
        </p:txBody>
      </p:sp>
      <p:sp>
        <p:nvSpPr>
          <p:cNvPr id="1096708" name="Text Box 4"/>
          <p:cNvSpPr txBox="1">
            <a:spLocks noChangeArrowheads="1"/>
          </p:cNvSpPr>
          <p:nvPr/>
        </p:nvSpPr>
        <p:spPr bwMode="auto">
          <a:xfrm>
            <a:off x="2136776" y="4113214"/>
            <a:ext cx="82264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522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22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22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22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22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/>
              <a:t>Warehouse Building		300,000</a:t>
            </a:r>
          </a:p>
          <a:p>
            <a:r>
              <a:rPr lang="en-US" altLang="en-US" sz="3200"/>
              <a:t>	Common Stock							300,000</a:t>
            </a:r>
          </a:p>
        </p:txBody>
      </p:sp>
    </p:spTree>
    <p:extLst>
      <p:ext uri="{BB962C8B-B14F-4D97-AF65-F5344CB8AC3E}">
        <p14:creationId xmlns:p14="http://schemas.microsoft.com/office/powerpoint/2010/main" val="76768198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9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7" grpId="0"/>
      <p:bldP spid="10967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Noncash Investing and</a:t>
            </a:r>
            <a:br>
              <a:rPr lang="en-US" altLang="en-US" smtClean="0"/>
            </a:br>
            <a:r>
              <a:rPr lang="en-US" altLang="en-US" smtClean="0"/>
              <a:t>Financing Activities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890714" y="1905001"/>
            <a:ext cx="84105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defTabSz="466725" eaLnBrk="0" hangingPunct="0"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66725" eaLnBrk="0" hangingPunct="0"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66725" eaLnBrk="0" hangingPunct="0"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66725" eaLnBrk="0" hangingPunct="0"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66725" eaLnBrk="0" hangingPunct="0"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  <a:tab pos="8053388" algn="dec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/>
              <a:t>Noncash Investing and Financing Activities:	</a:t>
            </a:r>
          </a:p>
          <a:p>
            <a:r>
              <a:rPr lang="en-US" altLang="en-US" sz="2800"/>
              <a:t>Acquisition of building by issuing common </a:t>
            </a:r>
            <a:br>
              <a:rPr lang="en-US" altLang="en-US" sz="2800"/>
            </a:br>
            <a:r>
              <a:rPr lang="en-US" altLang="en-US" sz="2800"/>
              <a:t>	stock	$300</a:t>
            </a:r>
          </a:p>
          <a:p>
            <a:r>
              <a:rPr lang="en-US" altLang="en-US" sz="2800"/>
              <a:t>Acquisition of land by issuing note payable     	70</a:t>
            </a:r>
          </a:p>
          <a:p>
            <a:r>
              <a:rPr lang="en-US" altLang="en-US" sz="2800"/>
              <a:t>Payment of long-term debt by issuing </a:t>
            </a:r>
          </a:p>
          <a:p>
            <a:r>
              <a:rPr lang="en-US" altLang="en-US" sz="2800"/>
              <a:t>	common stock	</a:t>
            </a:r>
            <a:r>
              <a:rPr lang="en-US" altLang="en-US" sz="2800" u="sng"/>
              <a:t>100</a:t>
            </a:r>
          </a:p>
          <a:p>
            <a:r>
              <a:rPr lang="en-US" altLang="en-US" sz="2800"/>
              <a:t>Total noncash investing and financing </a:t>
            </a:r>
            <a:br>
              <a:rPr lang="en-US" altLang="en-US" sz="2800"/>
            </a:br>
            <a:r>
              <a:rPr lang="en-US" altLang="en-US" sz="2800"/>
              <a:t>	activities	$470</a:t>
            </a:r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1905000" y="1417638"/>
            <a:ext cx="8305800" cy="182562"/>
            <a:chOff x="240" y="893"/>
            <a:chExt cx="5232" cy="115"/>
          </a:xfrm>
        </p:grpSpPr>
        <p:sp>
          <p:nvSpPr>
            <p:cNvPr id="38917" name="Rectangle 6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38918" name="Line 7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2372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Cash flow statement: a statement which shows how cash is </a:t>
            </a:r>
            <a:r>
              <a:rPr lang="en-US" sz="3200" u="sng" dirty="0"/>
              <a:t>generated</a:t>
            </a:r>
            <a:r>
              <a:rPr lang="en-US" sz="3200" dirty="0"/>
              <a:t> &amp; </a:t>
            </a:r>
            <a:r>
              <a:rPr lang="en-US" sz="3200" u="sng" dirty="0"/>
              <a:t>used</a:t>
            </a:r>
            <a:r>
              <a:rPr lang="en-US" sz="3200" dirty="0"/>
              <a:t> by business entities throughout a certain accounting period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Where </a:t>
            </a:r>
            <a:r>
              <a:rPr lang="en-US" sz="3200" dirty="0"/>
              <a:t>the cash has come from &amp; exactly what we have done with it during the year.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43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28652"/>
            <a:ext cx="8915400" cy="3777622"/>
          </a:xfrm>
        </p:spPr>
        <p:txBody>
          <a:bodyPr>
            <a:noAutofit/>
          </a:bodyPr>
          <a:lstStyle/>
          <a:p>
            <a:r>
              <a:rPr lang="en-US" sz="2800" dirty="0"/>
              <a:t>Profit/loss does not give accurate picture of the economic position of a business because some item do not involve cash in Profit &amp; Loss Account.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/>
              <a:t>Final </a:t>
            </a:r>
            <a:r>
              <a:rPr lang="en-US" sz="2800" dirty="0"/>
              <a:t>accounts can be manipulated in terms of estimations figures but not cash.</a:t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800" dirty="0" smtClean="0"/>
              <a:t>Cash </a:t>
            </a:r>
            <a:r>
              <a:rPr lang="en-US" sz="2800" dirty="0"/>
              <a:t>flows highlight business with shortage in cash even though they are making profits.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650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Operating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Transactions that affect the revenues &amp; expenses &amp; influence the net profit/loss of the business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Involve </a:t>
            </a:r>
            <a:r>
              <a:rPr lang="en-US" sz="3200" dirty="0"/>
              <a:t>items in Profit &amp; Loss Account, current assets &amp; current liability.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0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Investing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Acquiring &amp; disposing long-term assets (FA), which cover lending money to the external parties in terms of share investments, bonds, debentures &amp; collecting </a:t>
            </a:r>
            <a:r>
              <a:rPr lang="en-US" sz="2800" dirty="0" smtClean="0"/>
              <a:t>loans.</a:t>
            </a:r>
          </a:p>
          <a:p>
            <a:r>
              <a:rPr lang="en-US" sz="2800" dirty="0" smtClean="0"/>
              <a:t>Involve </a:t>
            </a:r>
            <a:r>
              <a:rPr lang="en-US" sz="2800" dirty="0"/>
              <a:t>fixed assets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52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Financing activities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Obtaining cash / repayment of long-term loan from external parties (bank loans, bonds &amp; debentures) &amp; issuance of shares</a:t>
            </a:r>
            <a:br>
              <a:rPr lang="en-US" sz="3200" dirty="0"/>
            </a:br>
            <a:endParaRPr lang="en-US" sz="3200" dirty="0" smtClean="0"/>
          </a:p>
          <a:p>
            <a:r>
              <a:rPr lang="en-US" sz="3200" dirty="0" smtClean="0"/>
              <a:t>Involve </a:t>
            </a:r>
            <a:r>
              <a:rPr lang="en-US" sz="3200" dirty="0"/>
              <a:t>long-term liabilities &amp; shareholders (or owners) equity.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96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10052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Construction of cash </a:t>
            </a:r>
            <a:br>
              <a:rPr lang="en-US" dirty="0"/>
            </a:br>
            <a:r>
              <a:rPr lang="en-US" dirty="0"/>
              <a:t>flow statements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2694305"/>
            <a:ext cx="10515600" cy="4351338"/>
          </a:xfrm>
        </p:spPr>
        <p:txBody>
          <a:bodyPr/>
          <a:lstStyle/>
          <a:p>
            <a:r>
              <a:rPr lang="en-US" sz="3200" dirty="0"/>
              <a:t>Two methods: Indirect &amp; Direct </a:t>
            </a:r>
            <a:r>
              <a:rPr lang="en-US" sz="3200" dirty="0" smtClean="0"/>
              <a:t>methods</a:t>
            </a:r>
          </a:p>
          <a:p>
            <a:r>
              <a:rPr lang="en-US" sz="3200" u="sng" dirty="0" smtClean="0"/>
              <a:t>Indirect </a:t>
            </a:r>
            <a:r>
              <a:rPr lang="en-US" sz="3200" u="sng" dirty="0"/>
              <a:t>methods</a:t>
            </a:r>
            <a:r>
              <a:rPr lang="en-US" sz="3200" u="sng" dirty="0" smtClean="0"/>
              <a:t>:</a:t>
            </a:r>
          </a:p>
          <a:p>
            <a:pPr marL="452438" indent="-452438" algn="just">
              <a:lnSpc>
                <a:spcPct val="90000"/>
              </a:lnSpc>
              <a:defRPr/>
            </a:pPr>
            <a:r>
              <a:rPr lang="en-US" altLang="en-US" sz="3200" dirty="0">
                <a:ea typeface="ＭＳ Ｐゴシック" pitchFamily="34" charset="-128"/>
              </a:rPr>
              <a:t>Reports income of the entity and adjusts it for those items that are necessary to get the net cash.</a:t>
            </a:r>
          </a:p>
          <a:p>
            <a:pPr marL="452438" indent="-452438" algn="just">
              <a:lnSpc>
                <a:spcPct val="90000"/>
              </a:lnSpc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4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1325563"/>
          </a:xfrm>
        </p:spPr>
        <p:txBody>
          <a:bodyPr/>
          <a:lstStyle/>
          <a:p>
            <a:r>
              <a:rPr lang="en-US" dirty="0"/>
              <a:t>Construction of cash </a:t>
            </a:r>
            <a:br>
              <a:rPr lang="en-US" dirty="0"/>
            </a:br>
            <a:r>
              <a:rPr lang="en-US" dirty="0"/>
              <a:t>flow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sz="2800" u="sng" dirty="0"/>
              <a:t>Direct method</a:t>
            </a:r>
            <a:r>
              <a:rPr lang="en-US" sz="2800" u="sng" dirty="0" smtClean="0"/>
              <a:t>:</a:t>
            </a:r>
          </a:p>
          <a:p>
            <a:pPr marL="452438" indent="-452438" algn="just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pitchFamily="34" charset="-128"/>
              </a:rPr>
              <a:t>Separates major items of operating cash receipts and major items of operating cash payments, where the latter will be subtracted from the former. </a:t>
            </a:r>
          </a:p>
          <a:p>
            <a:pPr marL="452438" indent="-452438" algn="just">
              <a:lnSpc>
                <a:spcPct val="90000"/>
              </a:lnSpc>
              <a:defRPr/>
            </a:pPr>
            <a:r>
              <a:rPr lang="en-US" altLang="en-US" sz="2800" dirty="0">
                <a:ea typeface="ＭＳ Ｐゴシック" pitchFamily="34" charset="-128"/>
              </a:rPr>
              <a:t>Consequently, it adjusts items in the Statement of Profit or Loss and Other Comprehensive Income from the accrual basis to cash basis.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7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834</Words>
  <Application>Microsoft Office PowerPoint</Application>
  <PresentationFormat>Widescreen</PresentationFormat>
  <Paragraphs>255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Office Theme</vt:lpstr>
      <vt:lpstr>ACCOUNTING FOR BEGINNERS  </vt:lpstr>
      <vt:lpstr>Objective </vt:lpstr>
      <vt:lpstr>Definition </vt:lpstr>
      <vt:lpstr>Purposes</vt:lpstr>
      <vt:lpstr>Operating activities </vt:lpstr>
      <vt:lpstr>Investing activities </vt:lpstr>
      <vt:lpstr>Financing activities </vt:lpstr>
      <vt:lpstr>Construction of cash  flow statements  </vt:lpstr>
      <vt:lpstr>Construction of cash  flow statements</vt:lpstr>
      <vt:lpstr>Steps to Prepare the Statement of Cash Flows</vt:lpstr>
      <vt:lpstr>2 Formats for Operating Activities</vt:lpstr>
      <vt:lpstr>PowerPoint Presentation</vt:lpstr>
      <vt:lpstr>Comparative Balance Sheets</vt:lpstr>
      <vt:lpstr>Comparative Balance Sheets</vt:lpstr>
      <vt:lpstr>Income Statement</vt:lpstr>
      <vt:lpstr>Income Statement</vt:lpstr>
      <vt:lpstr>Income Statement</vt:lpstr>
      <vt:lpstr>Statement of Cash Flows: Operating Activities</vt:lpstr>
      <vt:lpstr>Statement of Cash Flows:  Operating Activities</vt:lpstr>
      <vt:lpstr>Changes in Current Asset and Current Liability Accounts – C</vt:lpstr>
      <vt:lpstr>Statement of Cash Flows: Investing Activities</vt:lpstr>
      <vt:lpstr>Statement of Cash Flows: Financing Activities</vt:lpstr>
      <vt:lpstr>Statement of Cash Flows</vt:lpstr>
      <vt:lpstr>Noncash Investing and Financing Activities</vt:lpstr>
      <vt:lpstr>Noncash Investing and Financing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CHUAH KEE MAN</dc:creator>
  <cp:lastModifiedBy>Ahmad Syubaili b Mohamed</cp:lastModifiedBy>
  <cp:revision>4</cp:revision>
  <dcterms:created xsi:type="dcterms:W3CDTF">2016-07-26T11:23:57Z</dcterms:created>
  <dcterms:modified xsi:type="dcterms:W3CDTF">2019-12-05T03:24:58Z</dcterms:modified>
</cp:coreProperties>
</file>