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  <p:sldId id="287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88" autoAdjust="0"/>
    <p:restoredTop sz="94660"/>
  </p:normalViewPr>
  <p:slideViewPr>
    <p:cSldViewPr>
      <p:cViewPr varScale="1">
        <p:scale>
          <a:sx n="69" d="100"/>
          <a:sy n="69" d="100"/>
        </p:scale>
        <p:origin x="121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3FB05-8E95-4FB4-82AC-28E4D8A3C4DD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3D8BE-1F52-4485-B97C-98F52156E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53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844B9-4EAA-4313-B004-BB81337518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6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9290" y="436879"/>
            <a:ext cx="7805419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567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9290" y="467359"/>
            <a:ext cx="7805419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1359" y="2509520"/>
            <a:ext cx="4764405" cy="3459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567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SafeOnline.com/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reerSafeOnlin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599" y="4266167"/>
            <a:ext cx="662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6805" algn="l"/>
              </a:tabLst>
            </a:pPr>
            <a:r>
              <a:rPr lang="en-US" sz="4400" spc="-5" dirty="0" smtClean="0">
                <a:solidFill>
                  <a:srgbClr val="005677"/>
                </a:solidFill>
              </a:rPr>
              <a:t>Dr. Yonis. M. Yonis Buswig</a:t>
            </a:r>
            <a:endParaRPr sz="4400" dirty="0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719704" y="3048000"/>
            <a:ext cx="39331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FFB31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  <a:tabLst>
                <a:tab pos="2376805" algn="l"/>
              </a:tabLst>
            </a:pPr>
            <a:r>
              <a:rPr lang="en-US" sz="4400" kern="0" spc="-5" dirty="0" smtClean="0">
                <a:solidFill>
                  <a:srgbClr val="005677"/>
                </a:solidFill>
              </a:rPr>
              <a:t>Electrical	Safety</a:t>
            </a:r>
            <a:endParaRPr lang="en-US" sz="4400" kern="0" dirty="0"/>
          </a:p>
        </p:txBody>
      </p:sp>
      <p:grpSp>
        <p:nvGrpSpPr>
          <p:cNvPr id="7" name="Group 6"/>
          <p:cNvGrpSpPr/>
          <p:nvPr/>
        </p:nvGrpSpPr>
        <p:grpSpPr>
          <a:xfrm>
            <a:off x="685799" y="76200"/>
            <a:ext cx="8224752" cy="6477000"/>
            <a:chOff x="685799" y="76200"/>
            <a:chExt cx="8224752" cy="6477000"/>
          </a:xfrm>
        </p:grpSpPr>
        <p:pic>
          <p:nvPicPr>
            <p:cNvPr id="5" name="Picture 4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5638800"/>
              <a:ext cx="2886075" cy="914400"/>
            </a:xfrm>
            <a:prstGeom prst="rect">
              <a:avLst/>
            </a:prstGeom>
          </p:spPr>
        </p:pic>
        <p:grpSp>
          <p:nvGrpSpPr>
            <p:cNvPr id="3" name="Group 2"/>
            <p:cNvGrpSpPr/>
            <p:nvPr/>
          </p:nvGrpSpPr>
          <p:grpSpPr>
            <a:xfrm>
              <a:off x="685799" y="76200"/>
              <a:ext cx="8224752" cy="1295400"/>
              <a:chOff x="685799" y="76200"/>
              <a:chExt cx="8224752" cy="1295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5799" y="22860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7769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3590" y="1635760"/>
            <a:ext cx="4805680" cy="3143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10">
              <a:lnSpc>
                <a:spcPct val="109900"/>
              </a:lnSpc>
              <a:spcBef>
                <a:spcPts val="95"/>
              </a:spcBef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Thermal contact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burns can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occur  when electricity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ignites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combustible  material.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00">
              <a:latin typeface="Times New Roman"/>
              <a:cs typeface="Times New Roman"/>
            </a:endParaRPr>
          </a:p>
          <a:p>
            <a:pPr marL="346710" indent="-330200">
              <a:lnSpc>
                <a:spcPct val="100000"/>
              </a:lnSpc>
              <a:buChar char="•"/>
              <a:tabLst>
                <a:tab pos="346075" algn="l"/>
                <a:tab pos="34671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Electrical</a:t>
            </a:r>
            <a:r>
              <a:rPr sz="2400" spc="0" dirty="0">
                <a:solidFill>
                  <a:srgbClr val="33CCCC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33CCCC"/>
                </a:solidFill>
                <a:latin typeface="Tahoma"/>
                <a:cs typeface="Tahoma"/>
              </a:rPr>
              <a:t>burns</a:t>
            </a:r>
            <a:endParaRPr sz="2400">
              <a:latin typeface="Tahoma"/>
              <a:cs typeface="Tahoma"/>
            </a:endParaRPr>
          </a:p>
          <a:p>
            <a:pPr marL="346710" indent="-330200">
              <a:lnSpc>
                <a:spcPct val="100000"/>
              </a:lnSpc>
              <a:spcBef>
                <a:spcPts val="880"/>
              </a:spcBef>
              <a:buChar char="•"/>
              <a:tabLst>
                <a:tab pos="346075" algn="l"/>
                <a:tab pos="34671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Arc burns</a:t>
            </a:r>
            <a:endParaRPr sz="2400">
              <a:latin typeface="Tahoma"/>
              <a:cs typeface="Tahoma"/>
            </a:endParaRPr>
          </a:p>
          <a:p>
            <a:pPr marL="346710" indent="-330200">
              <a:lnSpc>
                <a:spcPct val="100000"/>
              </a:lnSpc>
              <a:spcBef>
                <a:spcPts val="890"/>
              </a:spcBef>
              <a:buChar char="•"/>
              <a:tabLst>
                <a:tab pos="346075" algn="l"/>
                <a:tab pos="34671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Thermal contact</a:t>
            </a:r>
            <a:r>
              <a:rPr sz="2400" spc="1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burns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10464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B</a:t>
            </a:r>
            <a:r>
              <a:rPr sz="3200" dirty="0"/>
              <a:t>u</a:t>
            </a:r>
            <a:r>
              <a:rPr sz="3200" spc="-5" dirty="0"/>
              <a:t>r</a:t>
            </a:r>
            <a:r>
              <a:rPr sz="3200" dirty="0"/>
              <a:t>ns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6139179" y="2286000"/>
            <a:ext cx="2576829" cy="4286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270" y="1788160"/>
            <a:ext cx="4875530" cy="344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13790">
              <a:lnSpc>
                <a:spcPct val="109700"/>
              </a:lnSpc>
              <a:spcBef>
                <a:spcPts val="100"/>
              </a:spcBef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Another common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type of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 injury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is falling.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 dirty="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Workers who experience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on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elevated work surfaces such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as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platforms, ladders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or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scaffolds  can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fall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resulting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in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serious injury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or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death.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8178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Fa</a:t>
            </a:r>
            <a:r>
              <a:rPr sz="3200" spc="-5" dirty="0"/>
              <a:t>lls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5999253" y="2029233"/>
            <a:ext cx="2791913" cy="44759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290" y="467359"/>
            <a:ext cx="7805419" cy="430887"/>
          </a:xfrm>
        </p:spPr>
        <p:txBody>
          <a:bodyPr/>
          <a:lstStyle/>
          <a:p>
            <a:r>
              <a:rPr lang="en-US" dirty="0"/>
              <a:t>Electrical Safety in the Laboratory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943600" y="76200"/>
            <a:ext cx="2966951" cy="6477000"/>
            <a:chOff x="5943600" y="76200"/>
            <a:chExt cx="2966951" cy="6477000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5638800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6472151" y="76200"/>
              <a:ext cx="2438400" cy="1566232"/>
              <a:chOff x="6472151" y="76200"/>
              <a:chExt cx="2438400" cy="156623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93692" y="499432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1026" name="Picture 2" descr="Image result for Thank you for your attention electrical safet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34" t="27036" r="25415" b="24446"/>
          <a:stretch/>
        </p:blipFill>
        <p:spPr bwMode="auto">
          <a:xfrm>
            <a:off x="2209800" y="1565550"/>
            <a:ext cx="4763953" cy="355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033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3429000"/>
            <a:ext cx="662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6805" algn="l"/>
              </a:tabLst>
            </a:pPr>
            <a:r>
              <a:rPr lang="en-US" sz="4400" spc="-5" dirty="0" smtClean="0">
                <a:solidFill>
                  <a:srgbClr val="005677"/>
                </a:solidFill>
              </a:rPr>
              <a:t>Dr. Yonis. M. Yonis Buswig</a:t>
            </a:r>
            <a:endParaRPr sz="4400" dirty="0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643505" y="2210833"/>
            <a:ext cx="39331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FFB31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  <a:tabLst>
                <a:tab pos="2376805" algn="l"/>
              </a:tabLst>
            </a:pPr>
            <a:r>
              <a:rPr lang="en-US" sz="4400" kern="0" spc="-5" dirty="0" smtClean="0">
                <a:solidFill>
                  <a:srgbClr val="005677"/>
                </a:solidFill>
              </a:rPr>
              <a:t>Electrical	Safety</a:t>
            </a:r>
            <a:endParaRPr lang="en-US" sz="4400" kern="0" dirty="0"/>
          </a:p>
        </p:txBody>
      </p:sp>
      <p:grpSp>
        <p:nvGrpSpPr>
          <p:cNvPr id="7" name="Group 6"/>
          <p:cNvGrpSpPr/>
          <p:nvPr/>
        </p:nvGrpSpPr>
        <p:grpSpPr>
          <a:xfrm>
            <a:off x="685799" y="76200"/>
            <a:ext cx="8224752" cy="6477000"/>
            <a:chOff x="685799" y="76200"/>
            <a:chExt cx="8224752" cy="6477000"/>
          </a:xfrm>
        </p:grpSpPr>
        <p:pic>
          <p:nvPicPr>
            <p:cNvPr id="5" name="Picture 4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5638800"/>
              <a:ext cx="2886075" cy="914400"/>
            </a:xfrm>
            <a:prstGeom prst="rect">
              <a:avLst/>
            </a:prstGeom>
          </p:spPr>
        </p:pic>
        <p:grpSp>
          <p:nvGrpSpPr>
            <p:cNvPr id="3" name="Group 2"/>
            <p:cNvGrpSpPr/>
            <p:nvPr/>
          </p:nvGrpSpPr>
          <p:grpSpPr>
            <a:xfrm>
              <a:off x="685799" y="76200"/>
              <a:ext cx="8224752" cy="1295400"/>
              <a:chOff x="685799" y="76200"/>
              <a:chExt cx="8224752" cy="1295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5799" y="22860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21221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3761" y="1561248"/>
            <a:ext cx="5885180" cy="3524683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14604" algn="just">
              <a:lnSpc>
                <a:spcPts val="3190"/>
              </a:lnSpc>
              <a:spcBef>
                <a:spcPts val="345"/>
              </a:spcBef>
            </a:pP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Electricity is </a:t>
            </a:r>
            <a:r>
              <a:rPr sz="2800" spc="-10" dirty="0">
                <a:solidFill>
                  <a:srgbClr val="005677"/>
                </a:solidFill>
                <a:latin typeface="Tahoma"/>
                <a:cs typeface="Tahoma"/>
              </a:rPr>
              <a:t>an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important part </a:t>
            </a:r>
            <a:r>
              <a:rPr sz="2800" dirty="0">
                <a:solidFill>
                  <a:srgbClr val="005677"/>
                </a:solidFill>
                <a:latin typeface="Tahoma"/>
                <a:cs typeface="Tahoma"/>
              </a:rPr>
              <a:t>of 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our modern </a:t>
            </a:r>
            <a:r>
              <a:rPr sz="2800" dirty="0">
                <a:solidFill>
                  <a:srgbClr val="005677"/>
                </a:solidFill>
                <a:latin typeface="Tahoma"/>
                <a:cs typeface="Tahoma"/>
              </a:rPr>
              <a:t>world </a:t>
            </a:r>
            <a:r>
              <a:rPr sz="2800" spc="-10" dirty="0">
                <a:solidFill>
                  <a:srgbClr val="005677"/>
                </a:solidFill>
                <a:latin typeface="Tahoma"/>
                <a:cs typeface="Tahoma"/>
              </a:rPr>
              <a:t>and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sometimes </a:t>
            </a:r>
            <a:r>
              <a:rPr sz="2800" dirty="0">
                <a:solidFill>
                  <a:srgbClr val="005677"/>
                </a:solidFill>
                <a:latin typeface="Tahoma"/>
                <a:cs typeface="Tahoma"/>
              </a:rPr>
              <a:t>it 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is easy to forget just how  dangerous </a:t>
            </a:r>
            <a:r>
              <a:rPr sz="2800" dirty="0">
                <a:solidFill>
                  <a:srgbClr val="005677"/>
                </a:solidFill>
                <a:latin typeface="Tahoma"/>
                <a:cs typeface="Tahoma"/>
              </a:rPr>
              <a:t>it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can</a:t>
            </a:r>
            <a:r>
              <a:rPr sz="2800" spc="-2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be.</a:t>
            </a:r>
            <a:endParaRPr sz="2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3190"/>
              </a:lnSpc>
            </a:pP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Given the correct circumstances,  electricity can cause serious injuries  </a:t>
            </a:r>
            <a:r>
              <a:rPr sz="2800" dirty="0">
                <a:solidFill>
                  <a:srgbClr val="005677"/>
                </a:solidFill>
                <a:latin typeface="Tahoma"/>
                <a:cs typeface="Tahoma"/>
              </a:rPr>
              <a:t>or </a:t>
            </a:r>
            <a:r>
              <a:rPr sz="2800" spc="-5" dirty="0">
                <a:solidFill>
                  <a:srgbClr val="005677"/>
                </a:solidFill>
                <a:latin typeface="Tahoma"/>
                <a:cs typeface="Tahoma"/>
              </a:rPr>
              <a:t>even death.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28663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Electrical</a:t>
            </a:r>
            <a:r>
              <a:rPr sz="3200" spc="-45" dirty="0"/>
              <a:t> </a:t>
            </a:r>
            <a:r>
              <a:rPr sz="3200" spc="-5" dirty="0"/>
              <a:t>Safety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6338801" y="2089540"/>
            <a:ext cx="2571750" cy="3305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3400" y="76200"/>
            <a:ext cx="8377151" cy="6273801"/>
            <a:chOff x="533400" y="76200"/>
            <a:chExt cx="8377151" cy="6273801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5435601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6472151" y="76200"/>
              <a:ext cx="2438400" cy="1590040"/>
              <a:chOff x="6472151" y="76200"/>
              <a:chExt cx="2438400" cy="159004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58928" y="52324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0259" y="1921509"/>
            <a:ext cx="4323715" cy="29743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81330" marR="5080" indent="-468630" algn="just">
              <a:lnSpc>
                <a:spcPct val="95000"/>
              </a:lnSpc>
              <a:spcBef>
                <a:spcPts val="240"/>
              </a:spcBef>
              <a:buClr>
                <a:srgbClr val="005677"/>
              </a:buClr>
              <a:buFont typeface="Tahoma"/>
              <a:buChar char="•"/>
              <a:tabLst>
                <a:tab pos="481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Electrocution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is 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cause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 12% of all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workplace deaths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among young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workers.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5677"/>
              </a:buClr>
              <a:buFont typeface="Tahom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481330" marR="462280" indent="-468630">
              <a:lnSpc>
                <a:spcPct val="95000"/>
              </a:lnSpc>
              <a:buChar char="•"/>
              <a:tabLst>
                <a:tab pos="480695" algn="l"/>
                <a:tab pos="481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Electrocution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is 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third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leading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cause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work-  related deaths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among 16  and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 17-year-olds.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28663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Electrical</a:t>
            </a:r>
            <a:r>
              <a:rPr sz="3200" spc="-45" dirty="0"/>
              <a:t> </a:t>
            </a:r>
            <a:r>
              <a:rPr sz="3200" spc="-5" dirty="0"/>
              <a:t>Safety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5590540" y="2885439"/>
            <a:ext cx="3324860" cy="35915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6275" y="76200"/>
            <a:ext cx="8584276" cy="6304740"/>
            <a:chOff x="326275" y="76200"/>
            <a:chExt cx="8584276" cy="6304740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75" y="5466540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6472151" y="76200"/>
              <a:ext cx="2438400" cy="1726505"/>
              <a:chOff x="6472151" y="76200"/>
              <a:chExt cx="2438400" cy="172650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67600" y="659705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633220"/>
            <a:ext cx="669798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most common types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 injuries</a:t>
            </a:r>
            <a:r>
              <a:rPr sz="2400" spc="10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are: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950" dirty="0">
              <a:latin typeface="Times New Roman"/>
              <a:cs typeface="Times New Roman"/>
            </a:endParaRPr>
          </a:p>
          <a:p>
            <a:pPr marL="927100" indent="-576580">
              <a:lnSpc>
                <a:spcPct val="100000"/>
              </a:lnSpc>
              <a:buChar char="•"/>
              <a:tabLst>
                <a:tab pos="861694" algn="l"/>
                <a:tab pos="862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</a:t>
            </a:r>
            <a:r>
              <a:rPr sz="2400" spc="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</a:t>
            </a:r>
            <a:endParaRPr sz="2400" dirty="0">
              <a:latin typeface="Tahoma"/>
              <a:cs typeface="Tahoma"/>
            </a:endParaRPr>
          </a:p>
          <a:p>
            <a:pPr marL="927100" marR="2154555" indent="-576580">
              <a:lnSpc>
                <a:spcPct val="141300"/>
              </a:lnSpc>
              <a:spcBef>
                <a:spcPts val="10"/>
              </a:spcBef>
              <a:buChar char="•"/>
              <a:tabLst>
                <a:tab pos="861694" algn="l"/>
                <a:tab pos="862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Electrocution (death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due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to  electrical</a:t>
            </a:r>
            <a:r>
              <a:rPr sz="2400" spc="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shock)</a:t>
            </a:r>
            <a:endParaRPr sz="2400" dirty="0">
              <a:latin typeface="Tahoma"/>
              <a:cs typeface="Tahoma"/>
            </a:endParaRPr>
          </a:p>
          <a:p>
            <a:pPr marL="927100" indent="-576580">
              <a:lnSpc>
                <a:spcPct val="100000"/>
              </a:lnSpc>
              <a:spcBef>
                <a:spcPts val="1200"/>
              </a:spcBef>
              <a:buChar char="•"/>
              <a:tabLst>
                <a:tab pos="861694" algn="l"/>
                <a:tab pos="862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Burns</a:t>
            </a:r>
            <a:endParaRPr sz="2400" dirty="0">
              <a:latin typeface="Tahoma"/>
              <a:cs typeface="Tahoma"/>
            </a:endParaRPr>
          </a:p>
          <a:p>
            <a:pPr marL="927100" indent="-576580">
              <a:lnSpc>
                <a:spcPct val="100000"/>
              </a:lnSpc>
              <a:spcBef>
                <a:spcPts val="1200"/>
              </a:spcBef>
              <a:buChar char="•"/>
              <a:tabLst>
                <a:tab pos="861694" algn="l"/>
                <a:tab pos="862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Falls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31000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Electrical</a:t>
            </a:r>
            <a:r>
              <a:rPr sz="3200" spc="-35" dirty="0"/>
              <a:t> </a:t>
            </a:r>
            <a:r>
              <a:rPr sz="3200" spc="-5" dirty="0"/>
              <a:t>Injuries</a:t>
            </a:r>
            <a:endParaRPr sz="3200" dirty="0"/>
          </a:p>
        </p:txBody>
      </p:sp>
      <p:sp>
        <p:nvSpPr>
          <p:cNvPr id="4" name="object 4"/>
          <p:cNvSpPr/>
          <p:nvPr/>
        </p:nvSpPr>
        <p:spPr>
          <a:xfrm>
            <a:off x="5455920" y="2438400"/>
            <a:ext cx="3232150" cy="40398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383540" y="78220"/>
            <a:ext cx="8510502" cy="6703580"/>
            <a:chOff x="400049" y="-28562"/>
            <a:chExt cx="8510502" cy="6748304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400049" y="-28562"/>
              <a:ext cx="8510502" cy="6748304"/>
              <a:chOff x="400049" y="-28562"/>
              <a:chExt cx="851050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40004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270" y="3111500"/>
            <a:ext cx="39109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Touching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 live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wire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and an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 ground will cause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9290" y="436879"/>
            <a:ext cx="280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B310"/>
                </a:solidFill>
                <a:latin typeface="Tahoma"/>
                <a:cs typeface="Tahoma"/>
              </a:rPr>
              <a:t>Electrical</a:t>
            </a:r>
            <a:r>
              <a:rPr sz="3200" spc="-60" dirty="0">
                <a:solidFill>
                  <a:srgbClr val="FFB31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B310"/>
                </a:solidFill>
                <a:latin typeface="Tahoma"/>
                <a:cs typeface="Tahoma"/>
              </a:rPr>
              <a:t>Shock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86400" y="2590800"/>
            <a:ext cx="3355340" cy="401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383540" y="78220"/>
            <a:ext cx="8510502" cy="6316520"/>
            <a:chOff x="400049" y="-28562"/>
            <a:chExt cx="8510502" cy="6358661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6472151" y="-28562"/>
              <a:ext cx="2438400" cy="1786242"/>
              <a:chOff x="6472151" y="-28562"/>
              <a:chExt cx="2438400" cy="178624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270" y="3111500"/>
            <a:ext cx="37687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Touching two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live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wires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different voltages will cause  electrical</a:t>
            </a:r>
            <a:r>
              <a:rPr sz="2400" spc="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shock.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9290" y="436879"/>
            <a:ext cx="280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B310"/>
                </a:solidFill>
                <a:latin typeface="Tahoma"/>
                <a:cs typeface="Tahoma"/>
              </a:rPr>
              <a:t>Electrical</a:t>
            </a:r>
            <a:r>
              <a:rPr sz="3200" spc="-60" dirty="0">
                <a:solidFill>
                  <a:srgbClr val="FFB310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FFB310"/>
                </a:solidFill>
                <a:latin typeface="Tahoma"/>
                <a:cs typeface="Tahoma"/>
              </a:rPr>
              <a:t>Shock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00600" y="3046729"/>
            <a:ext cx="3886200" cy="3517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4800" y="78220"/>
            <a:ext cx="8510502" cy="6703580"/>
            <a:chOff x="400049" y="-28562"/>
            <a:chExt cx="8510502" cy="6748304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400049" y="-28562"/>
              <a:ext cx="8510502" cy="6748304"/>
              <a:chOff x="400049" y="-28562"/>
              <a:chExt cx="851050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40004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28098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Electrical</a:t>
            </a:r>
            <a:r>
              <a:rPr sz="3200" spc="-60" dirty="0"/>
              <a:t> </a:t>
            </a:r>
            <a:r>
              <a:rPr sz="3200" dirty="0"/>
              <a:t>Shock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773418" y="1800606"/>
            <a:ext cx="2989579" cy="3991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16559" y="1388109"/>
            <a:ext cx="5194300" cy="4674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severity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shock depends</a:t>
            </a:r>
            <a:r>
              <a:rPr sz="2400" spc="35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on: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>
              <a:latin typeface="Times New Roman"/>
              <a:cs typeface="Times New Roman"/>
            </a:endParaRPr>
          </a:p>
          <a:p>
            <a:pPr marL="481330" marR="305435" indent="-468630">
              <a:lnSpc>
                <a:spcPct val="109700"/>
              </a:lnSpc>
              <a:buChar char="•"/>
              <a:tabLst>
                <a:tab pos="480695" algn="l"/>
                <a:tab pos="481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Path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the current through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your  body</a:t>
            </a:r>
            <a:endParaRPr sz="2400">
              <a:latin typeface="Tahoma"/>
              <a:cs typeface="Tahoma"/>
            </a:endParaRPr>
          </a:p>
          <a:p>
            <a:pPr marL="492759" marR="1172210" indent="-480059">
              <a:lnSpc>
                <a:spcPct val="130600"/>
              </a:lnSpc>
              <a:spcBef>
                <a:spcPts val="10"/>
              </a:spcBef>
              <a:buChar char="•"/>
              <a:tabLst>
                <a:tab pos="480695" algn="l"/>
                <a:tab pos="481330" algn="l"/>
              </a:tabLst>
            </a:pP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Amount of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current flowing 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through your body</a:t>
            </a:r>
            <a:endParaRPr sz="2400">
              <a:latin typeface="Tahoma"/>
              <a:cs typeface="Tahoma"/>
            </a:endParaRPr>
          </a:p>
          <a:p>
            <a:pPr marL="481330" marR="648970" indent="-468630">
              <a:lnSpc>
                <a:spcPct val="109700"/>
              </a:lnSpc>
              <a:spcBef>
                <a:spcPts val="610"/>
              </a:spcBef>
              <a:buChar char="•"/>
              <a:tabLst>
                <a:tab pos="480695" algn="l"/>
                <a:tab pos="48133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Length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time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your body is in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contact with the</a:t>
            </a:r>
            <a:r>
              <a:rPr sz="2400" spc="25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circuit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00">
              <a:latin typeface="Times New Roman"/>
              <a:cs typeface="Times New Roman"/>
            </a:endParaRPr>
          </a:p>
          <a:p>
            <a:pPr marL="510540" marR="758190">
              <a:lnSpc>
                <a:spcPts val="2730"/>
              </a:lnSpc>
            </a:pPr>
            <a:r>
              <a:rPr sz="2400" b="1" spc="-5" dirty="0">
                <a:solidFill>
                  <a:srgbClr val="005677"/>
                </a:solidFill>
                <a:latin typeface="Tahoma"/>
                <a:cs typeface="Tahoma"/>
              </a:rPr>
              <a:t>LOW VOLTAGE DOES NOT  MEAN LOW</a:t>
            </a:r>
            <a:r>
              <a:rPr sz="2400" b="1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005677"/>
                </a:solidFill>
                <a:latin typeface="Tahoma"/>
                <a:cs typeface="Tahoma"/>
              </a:rPr>
              <a:t>HAZARD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4800" y="78220"/>
            <a:ext cx="8589242" cy="6703580"/>
            <a:chOff x="321309" y="-28562"/>
            <a:chExt cx="8589242" cy="6748304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7368" y="5608770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321309" y="-28562"/>
              <a:ext cx="8589242" cy="6748304"/>
              <a:chOff x="321309" y="-28562"/>
              <a:chExt cx="85892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13216" y="39073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3213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10464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B</a:t>
            </a:r>
            <a:r>
              <a:rPr sz="3200" dirty="0"/>
              <a:t>u</a:t>
            </a:r>
            <a:r>
              <a:rPr sz="3200" spc="-5" dirty="0"/>
              <a:t>r</a:t>
            </a:r>
            <a:r>
              <a:rPr sz="3200" dirty="0"/>
              <a:t>ns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105400" y="2133600"/>
            <a:ext cx="3752850" cy="3543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2420" y="1143000"/>
            <a:ext cx="6158865" cy="403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100"/>
              </a:spcBef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Burns are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most common injury caused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by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electricity.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The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three types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of burns</a:t>
            </a:r>
            <a:r>
              <a:rPr sz="2400" spc="25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are: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L="897890" indent="-468630">
              <a:lnSpc>
                <a:spcPct val="100000"/>
              </a:lnSpc>
              <a:buChar char="•"/>
              <a:tabLst>
                <a:tab pos="897255" algn="l"/>
                <a:tab pos="89789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</a:t>
            </a:r>
            <a:r>
              <a:rPr sz="2400" spc="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burns</a:t>
            </a:r>
            <a:endParaRPr sz="2400" dirty="0">
              <a:latin typeface="Tahoma"/>
              <a:cs typeface="Tahoma"/>
            </a:endParaRPr>
          </a:p>
          <a:p>
            <a:pPr marL="897890" indent="-468630">
              <a:lnSpc>
                <a:spcPct val="100000"/>
              </a:lnSpc>
              <a:spcBef>
                <a:spcPts val="450"/>
              </a:spcBef>
              <a:buChar char="•"/>
              <a:tabLst>
                <a:tab pos="897255" algn="l"/>
                <a:tab pos="89789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Arc </a:t>
            </a:r>
            <a:r>
              <a:rPr sz="2400" dirty="0">
                <a:solidFill>
                  <a:srgbClr val="33CCCC"/>
                </a:solidFill>
                <a:latin typeface="Tahoma"/>
                <a:cs typeface="Tahoma"/>
              </a:rPr>
              <a:t>burns</a:t>
            </a:r>
            <a:endParaRPr sz="2400" dirty="0">
              <a:latin typeface="Tahoma"/>
              <a:cs typeface="Tahoma"/>
            </a:endParaRPr>
          </a:p>
          <a:p>
            <a:pPr marL="897890" indent="-468630">
              <a:lnSpc>
                <a:spcPct val="100000"/>
              </a:lnSpc>
              <a:spcBef>
                <a:spcPts val="450"/>
              </a:spcBef>
              <a:buChar char="•"/>
              <a:tabLst>
                <a:tab pos="897255" algn="l"/>
                <a:tab pos="89789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Thermal contact</a:t>
            </a:r>
            <a:r>
              <a:rPr sz="2400" spc="10" dirty="0">
                <a:solidFill>
                  <a:srgbClr val="33CCCC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burns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800" dirty="0">
              <a:latin typeface="Times New Roman"/>
              <a:cs typeface="Times New Roman"/>
            </a:endParaRPr>
          </a:p>
          <a:p>
            <a:pPr marL="13970" marR="2553335">
              <a:lnSpc>
                <a:spcPct val="95000"/>
              </a:lnSpc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Electrical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burns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can occur  when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you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come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into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direct  contact with</a:t>
            </a:r>
            <a:r>
              <a:rPr sz="2400" spc="0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electricity.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3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9" y="5415699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290" y="436879"/>
            <a:ext cx="10464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B</a:t>
            </a:r>
            <a:r>
              <a:rPr sz="3200" dirty="0"/>
              <a:t>u</a:t>
            </a:r>
            <a:r>
              <a:rPr sz="3200" spc="-5" dirty="0"/>
              <a:t>r</a:t>
            </a:r>
            <a:r>
              <a:rPr sz="3200" dirty="0"/>
              <a:t>ns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2270" y="1807210"/>
            <a:ext cx="4201795" cy="2938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9050">
              <a:lnSpc>
                <a:spcPct val="109900"/>
              </a:lnSpc>
              <a:spcBef>
                <a:spcPts val="105"/>
              </a:spcBef>
            </a:pP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An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arc occurs when there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is a  gap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between conductors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and 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current travels </a:t>
            </a:r>
            <a:r>
              <a:rPr sz="2400" dirty="0">
                <a:solidFill>
                  <a:srgbClr val="005677"/>
                </a:solidFill>
                <a:latin typeface="Tahoma"/>
                <a:cs typeface="Tahoma"/>
              </a:rPr>
              <a:t>through the</a:t>
            </a:r>
            <a:r>
              <a:rPr sz="2400" spc="5" dirty="0">
                <a:solidFill>
                  <a:srgbClr val="005677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air.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>
              <a:latin typeface="Times New Roman"/>
              <a:cs typeface="Times New Roman"/>
            </a:endParaRPr>
          </a:p>
          <a:p>
            <a:pPr marL="1155065" indent="-139065">
              <a:lnSpc>
                <a:spcPct val="100000"/>
              </a:lnSpc>
              <a:buSzPct val="95833"/>
              <a:buChar char="•"/>
              <a:tabLst>
                <a:tab pos="115570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Electrical</a:t>
            </a:r>
            <a:r>
              <a:rPr sz="2400" dirty="0">
                <a:solidFill>
                  <a:srgbClr val="33CCCC"/>
                </a:solidFill>
                <a:latin typeface="Tahoma"/>
                <a:cs typeface="Tahoma"/>
              </a:rPr>
              <a:t> burns</a:t>
            </a:r>
            <a:endParaRPr sz="2400">
              <a:latin typeface="Tahoma"/>
              <a:cs typeface="Tahoma"/>
            </a:endParaRPr>
          </a:p>
          <a:p>
            <a:pPr marL="1155065" indent="-139065">
              <a:lnSpc>
                <a:spcPct val="100000"/>
              </a:lnSpc>
              <a:spcBef>
                <a:spcPts val="450"/>
              </a:spcBef>
              <a:buSzPct val="95833"/>
              <a:buChar char="•"/>
              <a:tabLst>
                <a:tab pos="1155700" algn="l"/>
              </a:tabLst>
            </a:pPr>
            <a:r>
              <a:rPr sz="2400" spc="-5" dirty="0">
                <a:solidFill>
                  <a:srgbClr val="005677"/>
                </a:solidFill>
                <a:latin typeface="Tahoma"/>
                <a:cs typeface="Tahoma"/>
              </a:rPr>
              <a:t>Arc burns</a:t>
            </a:r>
            <a:endParaRPr sz="2400">
              <a:latin typeface="Tahoma"/>
              <a:cs typeface="Tahoma"/>
            </a:endParaRPr>
          </a:p>
          <a:p>
            <a:pPr marL="1155065" indent="-139065">
              <a:lnSpc>
                <a:spcPct val="100000"/>
              </a:lnSpc>
              <a:spcBef>
                <a:spcPts val="450"/>
              </a:spcBef>
              <a:buSzPct val="95833"/>
              <a:buChar char="•"/>
              <a:tabLst>
                <a:tab pos="1155700" algn="l"/>
              </a:tabLst>
            </a:pPr>
            <a:r>
              <a:rPr sz="2400" spc="-5" dirty="0">
                <a:solidFill>
                  <a:srgbClr val="33CCCC"/>
                </a:solidFill>
                <a:latin typeface="Tahoma"/>
                <a:cs typeface="Tahoma"/>
              </a:rPr>
              <a:t>Thermal contact</a:t>
            </a:r>
            <a:r>
              <a:rPr sz="2400" spc="-15" dirty="0">
                <a:solidFill>
                  <a:srgbClr val="33CCCC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33CCCC"/>
                </a:solidFill>
                <a:latin typeface="Tahoma"/>
                <a:cs typeface="Tahoma"/>
              </a:rPr>
              <a:t>burns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78220"/>
            <a:ext cx="8589242" cy="6703580"/>
            <a:chOff x="321309" y="-28562"/>
            <a:chExt cx="8589242" cy="6748304"/>
          </a:xfrm>
        </p:grpSpPr>
        <p:pic>
          <p:nvPicPr>
            <p:cNvPr id="6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9438" y="5338991"/>
              <a:ext cx="2886075" cy="914400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321309" y="-28562"/>
              <a:ext cx="8589242" cy="6748304"/>
              <a:chOff x="321309" y="-28562"/>
              <a:chExt cx="8589242" cy="6748304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Rectangle 9"/>
              <p:cNvSpPr/>
              <p:nvPr/>
            </p:nvSpPr>
            <p:spPr>
              <a:xfrm>
                <a:off x="3213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AFD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314</Words>
  <Application>Microsoft Office PowerPoint</Application>
  <PresentationFormat>On-screen Show (4:3)</PresentationFormat>
  <Paragraphs>66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Tahoma</vt:lpstr>
      <vt:lpstr>Times New Roman</vt:lpstr>
      <vt:lpstr>Office Theme</vt:lpstr>
      <vt:lpstr>Dr. Yonis. M. Yonis Buswig</vt:lpstr>
      <vt:lpstr>Electrical Safety</vt:lpstr>
      <vt:lpstr>Electrical Safety</vt:lpstr>
      <vt:lpstr>Electrical Injuries</vt:lpstr>
      <vt:lpstr>PowerPoint Presentation</vt:lpstr>
      <vt:lpstr>PowerPoint Presentation</vt:lpstr>
      <vt:lpstr>Electrical Shock</vt:lpstr>
      <vt:lpstr>Burns</vt:lpstr>
      <vt:lpstr>Burns</vt:lpstr>
      <vt:lpstr>Burns</vt:lpstr>
      <vt:lpstr>Falls</vt:lpstr>
      <vt:lpstr>Electrical Safety in the Laboratory</vt:lpstr>
      <vt:lpstr>Dr. Yonis. M. Yonis Buswig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CareerSafe: A Youth Safety Initiative</dc:title>
  <dc:subject>SkillsUSA-VICA Conference, 2003</dc:subject>
  <dc:creator>Lisa London</dc:creator>
  <cp:lastModifiedBy>UNIMAS</cp:lastModifiedBy>
  <cp:revision>9</cp:revision>
  <dcterms:created xsi:type="dcterms:W3CDTF">2017-11-28T11:53:57Z</dcterms:created>
  <dcterms:modified xsi:type="dcterms:W3CDTF">2017-11-29T11:51:22Z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2011-06-21T00:00:00Z</vt:filetime>
  </property>
  <property fmtid="{D5CDD505-2E9C-101B-9397-08002B2CF9AE}" pid="3" name="Creator">
    <vt:lpwstr>Impress</vt:lpwstr>
  </property>
  <property fmtid="{D5CDD505-2E9C-101B-9397-08002B2CF9AE}" pid="4" name="LastSaved">
    <vt:filetime>2017-11-28T00:00:00Z</vt:filetime>
  </property>
</Properties>
</file>