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5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9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2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0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9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5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1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9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6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0458" y="227189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INTRODUCTION TO </a:t>
            </a:r>
            <a:br>
              <a:rPr lang="en-US" b="1" dirty="0"/>
            </a:br>
            <a:r>
              <a:rPr lang="en-US" b="1" dirty="0"/>
              <a:t>ACCOUNTING INFORMATION SYSTEM (AIS</a:t>
            </a:r>
            <a:r>
              <a:rPr lang="en-US" b="1" dirty="0" smtClean="0"/>
              <a:t>)</a:t>
            </a:r>
            <a:br>
              <a:rPr lang="en-US" b="1" dirty="0" smtClean="0"/>
            </a:br>
            <a:r>
              <a:rPr lang="en-US" b="1" dirty="0" smtClean="0"/>
              <a:t>For : Accounting for Beginners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4960" y="4795112"/>
            <a:ext cx="9144000" cy="1655762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b="1" i="1" dirty="0"/>
              <a:t>By </a:t>
            </a:r>
            <a:r>
              <a:rPr lang="en-US" b="1" i="1" dirty="0" err="1"/>
              <a:t>Suzila</a:t>
            </a:r>
            <a:r>
              <a:rPr lang="en-US" b="1" i="1" dirty="0"/>
              <a:t> Mohamed </a:t>
            </a:r>
            <a:r>
              <a:rPr lang="en-US" b="1" i="1" dirty="0" err="1"/>
              <a:t>Yusof</a:t>
            </a:r>
            <a:r>
              <a:rPr lang="en-US" b="1" i="1" dirty="0"/>
              <a:t> </a:t>
            </a:r>
          </a:p>
          <a:p>
            <a:pPr lvl="0">
              <a:spcBef>
                <a:spcPts val="0"/>
              </a:spcBef>
            </a:pPr>
            <a:r>
              <a:rPr lang="en-US" b="1" i="1" dirty="0"/>
              <a:t>Faculty of Economics and Business, UNIMAS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3854" y="4607615"/>
            <a:ext cx="2206943" cy="20667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ROLE OF ACCOUNTANTS IN AIS </a:t>
            </a:r>
            <a:endParaRPr lang="en-MY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697" y="1442448"/>
            <a:ext cx="10515600" cy="4351338"/>
          </a:xfrm>
        </p:spPr>
        <p:txBody>
          <a:bodyPr>
            <a:normAutofit fontScale="55000" lnSpcReduction="20000"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Accounts play a prominent role on system development teams as domain experts, responsible for many aspects of the conceptual system including specifying rules, reporting requirements and internal control objectives.</a:t>
            </a:r>
          </a:p>
          <a:p>
            <a:endParaRPr lang="en-US" dirty="0">
              <a:latin typeface="Barlow Semi Condensed" panose="020B060402020202020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IT professionals determine the most economical and effective technologies for the physical system, including data storage.</a:t>
            </a:r>
          </a:p>
          <a:p>
            <a:endParaRPr lang="en-US" dirty="0">
              <a:latin typeface="Barlow Semi Condensed" panose="020B060402020202020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Accountants perform audits which typically involve the AIS.</a:t>
            </a:r>
          </a:p>
          <a:p>
            <a:endParaRPr lang="en-US" dirty="0">
              <a:latin typeface="Barlow Semi Condensed" panose="020B060402020202020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External audit is an independent attestation and opinion (audit report) regarding financial statement presentation.</a:t>
            </a:r>
          </a:p>
          <a:p>
            <a:endParaRPr lang="en-US" dirty="0">
              <a:latin typeface="Barlow Semi Condensed" panose="020B060402020202020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Requires auditors (independent CPAs) to test internal controls and perform substantive tests of data.</a:t>
            </a:r>
          </a:p>
          <a:p>
            <a:endParaRPr lang="en-US" dirty="0">
              <a:latin typeface="Barlow Semi Condensed" panose="020B060402020202020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Critical element is auditor independence, which means the auditor is free from factors that might influence the audit report.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8274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0377" y="5251587"/>
            <a:ext cx="2798307" cy="16277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ROLE OF ACCOUNTANTS IN AIS </a:t>
            </a:r>
            <a:r>
              <a:rPr lang="en-US" b="1" dirty="0" smtClean="0"/>
              <a:t>(continued)</a:t>
            </a:r>
            <a:endParaRPr lang="en-MY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4912"/>
          </a:xfrm>
        </p:spPr>
        <p:txBody>
          <a:bodyPr>
            <a:normAutofit fontScale="70000" lnSpcReduction="20000"/>
          </a:bodyPr>
          <a:lstStyle/>
          <a:p>
            <a:pPr marL="285750" indent="-285750">
              <a:buClr>
                <a:srgbClr val="1B4493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1B4493"/>
                </a:solidFill>
                <a:latin typeface="Barlow Semi Condensed" panose="020B0604020202020204" charset="0"/>
              </a:rPr>
              <a:t>Internal auditing</a:t>
            </a:r>
            <a:r>
              <a:rPr lang="en-US" dirty="0">
                <a:solidFill>
                  <a:srgbClr val="1B4493"/>
                </a:solidFill>
                <a:latin typeface="Barlow Semi Condensed" panose="020B0604020202020204" charset="0"/>
              </a:rPr>
              <a:t> is an independent appraisal function within an organization to examine and evaluate activities.</a:t>
            </a:r>
          </a:p>
          <a:p>
            <a:pPr>
              <a:buClr>
                <a:srgbClr val="1B4493"/>
              </a:buClr>
              <a:buSzPct val="105000"/>
            </a:pPr>
            <a:endParaRPr lang="en-US" dirty="0">
              <a:solidFill>
                <a:srgbClr val="1B4493"/>
              </a:solidFill>
              <a:latin typeface="Barlow Semi Condensed" panose="020B0604020202020204" charset="0"/>
            </a:endParaRPr>
          </a:p>
          <a:p>
            <a:pPr marL="285750" lvl="1" indent="-285750">
              <a:buClr>
                <a:srgbClr val="1B4493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B4493"/>
                </a:solidFill>
                <a:latin typeface="Barlow Semi Condensed" panose="020B0604020202020204" charset="0"/>
              </a:rPr>
              <a:t>External auditors represent outsiders and internal auditors represent the interests of the organization.</a:t>
            </a:r>
          </a:p>
          <a:p>
            <a:pPr lvl="1">
              <a:buClr>
                <a:srgbClr val="1B4493"/>
              </a:buClr>
              <a:buSzPct val="105000"/>
            </a:pPr>
            <a:endParaRPr lang="en-US" dirty="0">
              <a:solidFill>
                <a:srgbClr val="1B4493"/>
              </a:solidFill>
              <a:latin typeface="Barlow Semi Condensed" panose="020B0604020202020204" charset="0"/>
            </a:endParaRPr>
          </a:p>
          <a:p>
            <a:pPr marL="285750" indent="-285750">
              <a:buClr>
                <a:srgbClr val="1B4493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B4493"/>
                </a:solidFill>
                <a:latin typeface="Barlow Semi Condensed" panose="020B0604020202020204" charset="0"/>
              </a:rPr>
              <a:t>Fraud audits have increased in popularity as a corporate governance tool.</a:t>
            </a:r>
          </a:p>
          <a:p>
            <a:pPr>
              <a:buClr>
                <a:srgbClr val="1B4493"/>
              </a:buClr>
              <a:buSzPct val="105000"/>
            </a:pPr>
            <a:endParaRPr lang="en-US" dirty="0">
              <a:solidFill>
                <a:srgbClr val="1B4493"/>
              </a:solidFill>
              <a:latin typeface="Barlow Semi Condensed" panose="020B0604020202020204" charset="0"/>
            </a:endParaRPr>
          </a:p>
          <a:p>
            <a:pPr marL="285750" lvl="1" indent="-285750">
              <a:buClr>
                <a:srgbClr val="1B4493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B4493"/>
                </a:solidFill>
                <a:latin typeface="Barlow Semi Condensed" panose="020B0604020202020204" charset="0"/>
              </a:rPr>
              <a:t>May be initiated by managers to investigate employees or the board to investigate management.</a:t>
            </a:r>
          </a:p>
          <a:p>
            <a:pPr lvl="1">
              <a:buClr>
                <a:srgbClr val="1B4493"/>
              </a:buClr>
              <a:buSzPct val="105000"/>
            </a:pPr>
            <a:endParaRPr lang="en-US" dirty="0">
              <a:solidFill>
                <a:srgbClr val="1B4493"/>
              </a:solidFill>
              <a:latin typeface="Barlow Semi Condensed" panose="020B0604020202020204" charset="0"/>
            </a:endParaRPr>
          </a:p>
          <a:p>
            <a:pPr marL="285750" indent="-285750">
              <a:buClr>
                <a:srgbClr val="1B4493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B4493"/>
                </a:solidFill>
                <a:latin typeface="Barlow Semi Condensed" panose="020B0604020202020204" charset="0"/>
              </a:rPr>
              <a:t>Audit committees serves an independent “check and balance” for internal audit functions and a liaison with external auditors.</a:t>
            </a:r>
          </a:p>
          <a:p>
            <a:pPr>
              <a:buClr>
                <a:srgbClr val="1B4493"/>
              </a:buClr>
              <a:buSzPct val="105000"/>
            </a:pPr>
            <a:endParaRPr lang="en-US" dirty="0">
              <a:solidFill>
                <a:srgbClr val="1B4493"/>
              </a:solidFill>
              <a:latin typeface="Barlow Semi Condensed" panose="020B0604020202020204" charset="0"/>
            </a:endParaRPr>
          </a:p>
          <a:p>
            <a:pPr marL="285750" lvl="1" indent="-285750">
              <a:buClr>
                <a:srgbClr val="1B4493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B4493"/>
                </a:solidFill>
                <a:latin typeface="Barlow Semi Condensed" panose="020B0604020202020204" charset="0"/>
              </a:rPr>
              <a:t>Usually three people, one of which must be a “financial expert”.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dirty="0">
              <a:latin typeface="Barlow Semi Condensed" panose="020B060402020202020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14927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697" y="2838359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THANK YOU </a:t>
            </a:r>
            <a:endParaRPr lang="en-MY" b="1" dirty="0"/>
          </a:p>
        </p:txBody>
      </p:sp>
    </p:spTree>
    <p:extLst>
      <p:ext uri="{BB962C8B-B14F-4D97-AF65-F5344CB8AC3E}">
        <p14:creationId xmlns:p14="http://schemas.microsoft.com/office/powerpoint/2010/main" val="164639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248" y="2002161"/>
            <a:ext cx="5468586" cy="39590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62609"/>
            <a:ext cx="9909312" cy="10280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9933"/>
                </a:solidFill>
              </a:rPr>
              <a:t>THE INFORMATION ENVIRONMENT</a:t>
            </a:r>
            <a:br>
              <a:rPr lang="en-US" b="1" dirty="0">
                <a:solidFill>
                  <a:srgbClr val="FF9933"/>
                </a:solidFill>
              </a:rPr>
            </a:br>
            <a:r>
              <a:rPr lang="en-US" b="1" dirty="0">
                <a:solidFill>
                  <a:srgbClr val="FF9933"/>
                </a:solidFill>
              </a:rPr>
              <a:t>The internal and external flows of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879" y="2130424"/>
            <a:ext cx="5196841" cy="3978827"/>
          </a:xfrm>
        </p:spPr>
        <p:txBody>
          <a:bodyPr>
            <a:normAutofit fontScale="85000" lnSpcReduction="20000"/>
          </a:bodyPr>
          <a:lstStyle/>
          <a:p>
            <a:pPr marL="285750" indent="-285750"/>
            <a:r>
              <a:rPr lang="en-US" dirty="0"/>
              <a:t>Information is essential resource for business</a:t>
            </a:r>
          </a:p>
          <a:p>
            <a:pPr marL="285750" indent="-285750"/>
            <a:r>
              <a:rPr lang="en-US" dirty="0"/>
              <a:t>Day- to day operations is done by operations management</a:t>
            </a:r>
          </a:p>
          <a:p>
            <a:pPr marL="285750" indent="-285750"/>
            <a:r>
              <a:rPr lang="en-US" dirty="0"/>
              <a:t>Short-term planning and coordinating activates is responsible by middle management to achieve organizational objectives. </a:t>
            </a:r>
          </a:p>
          <a:p>
            <a:pPr marL="285750" indent="-285750"/>
            <a:r>
              <a:rPr lang="en-US" dirty="0"/>
              <a:t>Longer-term planning and setting organizational objectives is responsible by top management. </a:t>
            </a:r>
          </a:p>
          <a:p>
            <a:pPr marL="285750" indent="-285750"/>
            <a:r>
              <a:rPr lang="en-US" dirty="0"/>
              <a:t>Two groups of external users: trading partners and stakeholders.</a:t>
            </a:r>
          </a:p>
          <a:p>
            <a:pPr marL="0" indent="0">
              <a:buNone/>
              <a:tabLst>
                <a:tab pos="80708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86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33"/>
                </a:solidFill>
              </a:rPr>
              <a:t>AN INFORMATION SYSTEMS FRAMEWORK</a:t>
            </a:r>
            <a:endParaRPr lang="en-MY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728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1B4493"/>
              </a:buClr>
              <a:buFont typeface="Symbol" pitchFamily="18" charset="2"/>
              <a:buChar char="·"/>
            </a:pPr>
            <a:r>
              <a:rPr lang="en-US" dirty="0">
                <a:solidFill>
                  <a:srgbClr val="1B4493"/>
                </a:solidFill>
              </a:rPr>
              <a:t>The information system is the set of formal procedures by which data are collected, processed into information, and distributed to users.</a:t>
            </a:r>
          </a:p>
          <a:p>
            <a:pPr>
              <a:buClr>
                <a:srgbClr val="1B4493"/>
              </a:buClr>
              <a:buFont typeface="Symbol" pitchFamily="18" charset="2"/>
              <a:buChar char="·"/>
            </a:pPr>
            <a:endParaRPr lang="en-US" dirty="0">
              <a:solidFill>
                <a:srgbClr val="1B4493"/>
              </a:solidFill>
            </a:endParaRPr>
          </a:p>
          <a:p>
            <a:pPr>
              <a:buClr>
                <a:srgbClr val="1B4493"/>
              </a:buClr>
              <a:buFont typeface="Symbol" pitchFamily="18" charset="2"/>
              <a:buChar char="·"/>
            </a:pPr>
            <a:r>
              <a:rPr lang="en-US" dirty="0">
                <a:solidFill>
                  <a:srgbClr val="1B4493"/>
                </a:solidFill>
              </a:rPr>
              <a:t>A </a:t>
            </a:r>
            <a:r>
              <a:rPr lang="en-US" b="1" dirty="0">
                <a:solidFill>
                  <a:srgbClr val="1B4493"/>
                </a:solidFill>
              </a:rPr>
              <a:t>transaction </a:t>
            </a:r>
            <a:r>
              <a:rPr lang="en-US" dirty="0">
                <a:solidFill>
                  <a:srgbClr val="1B4493"/>
                </a:solidFill>
              </a:rPr>
              <a:t>is an event</a:t>
            </a:r>
            <a:r>
              <a:rPr lang="en-US" b="1" dirty="0">
                <a:solidFill>
                  <a:srgbClr val="1B4493"/>
                </a:solidFill>
              </a:rPr>
              <a:t> </a:t>
            </a:r>
            <a:r>
              <a:rPr lang="en-US" dirty="0">
                <a:solidFill>
                  <a:srgbClr val="1B4493"/>
                </a:solidFill>
              </a:rPr>
              <a:t>that affects or is of interest to the organization and is processed by its information system as a unit of work.</a:t>
            </a:r>
          </a:p>
          <a:p>
            <a:pPr>
              <a:buClr>
                <a:srgbClr val="1B4493"/>
              </a:buClr>
              <a:buFont typeface="Symbol" pitchFamily="18" charset="2"/>
              <a:buChar char="·"/>
            </a:pPr>
            <a:endParaRPr lang="en-US" dirty="0">
              <a:solidFill>
                <a:srgbClr val="1B4493"/>
              </a:solidFill>
            </a:endParaRPr>
          </a:p>
          <a:p>
            <a:pPr>
              <a:buClr>
                <a:srgbClr val="1B4493"/>
              </a:buClr>
              <a:buFont typeface="Symbol" pitchFamily="18" charset="2"/>
              <a:buChar char="·"/>
            </a:pPr>
            <a:r>
              <a:rPr lang="en-US" dirty="0">
                <a:solidFill>
                  <a:srgbClr val="1B4493"/>
                </a:solidFill>
              </a:rPr>
              <a:t>A </a:t>
            </a:r>
            <a:r>
              <a:rPr lang="en-US" b="1" dirty="0">
                <a:solidFill>
                  <a:srgbClr val="1B4493"/>
                </a:solidFill>
              </a:rPr>
              <a:t>financial transaction </a:t>
            </a:r>
            <a:r>
              <a:rPr lang="en-US" dirty="0">
                <a:solidFill>
                  <a:srgbClr val="1B4493"/>
                </a:solidFill>
              </a:rPr>
              <a:t>is an economic event that affect the assets and equities of the organization, is reflected in its accounts and is measured in monetary terms.</a:t>
            </a:r>
          </a:p>
          <a:p>
            <a:pPr>
              <a:buClr>
                <a:srgbClr val="1B4493"/>
              </a:buClr>
              <a:buFont typeface="Symbol" pitchFamily="18" charset="2"/>
              <a:buChar char="·"/>
            </a:pPr>
            <a:endParaRPr lang="en-US" dirty="0">
              <a:solidFill>
                <a:srgbClr val="1B4493"/>
              </a:solidFill>
            </a:endParaRPr>
          </a:p>
          <a:p>
            <a:pPr>
              <a:buClr>
                <a:srgbClr val="1B4493"/>
              </a:buClr>
              <a:buFont typeface="Symbol" pitchFamily="18" charset="2"/>
              <a:buChar char="·"/>
            </a:pPr>
            <a:r>
              <a:rPr lang="en-US" dirty="0">
                <a:solidFill>
                  <a:srgbClr val="1B4493"/>
                </a:solidFill>
              </a:rPr>
              <a:t>A </a:t>
            </a:r>
            <a:r>
              <a:rPr lang="en-US" b="1" dirty="0">
                <a:solidFill>
                  <a:srgbClr val="1B4493"/>
                </a:solidFill>
              </a:rPr>
              <a:t>nonfinancial transaction </a:t>
            </a:r>
            <a:r>
              <a:rPr lang="en-US" dirty="0">
                <a:solidFill>
                  <a:srgbClr val="1B4493"/>
                </a:solidFill>
              </a:rPr>
              <a:t>is an event that doesn’t meet the definition of a financial transaction.</a:t>
            </a:r>
          </a:p>
          <a:p>
            <a:endParaRPr lang="en-US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0122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9933"/>
                </a:solidFill>
              </a:rPr>
              <a:t>AN INFORMATION SYSTEMS FRAMEWORK</a:t>
            </a:r>
            <a:endParaRPr lang="en-MY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5817" y="1541417"/>
            <a:ext cx="7141029" cy="4005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66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AIS?</a:t>
            </a:r>
            <a:endParaRPr lang="en-MY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1B4493"/>
              </a:buClr>
              <a:buFont typeface="Symbol" pitchFamily="18" charset="2"/>
              <a:buChar char="·"/>
            </a:pPr>
            <a:r>
              <a:rPr lang="en-US" dirty="0">
                <a:solidFill>
                  <a:srgbClr val="1B4493"/>
                </a:solidFill>
              </a:rPr>
              <a:t>Accounting information system (AIS) processes financial and some nonfinancial transactions. Three subsections:</a:t>
            </a:r>
          </a:p>
          <a:p>
            <a:pPr>
              <a:buClr>
                <a:srgbClr val="1B4493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B4493"/>
                </a:solidFill>
              </a:rPr>
              <a:t>The </a:t>
            </a:r>
            <a:r>
              <a:rPr lang="en-US" b="1" dirty="0">
                <a:solidFill>
                  <a:srgbClr val="1B4493"/>
                </a:solidFill>
              </a:rPr>
              <a:t>transaction processing system (TPS)</a:t>
            </a:r>
            <a:r>
              <a:rPr lang="en-US" dirty="0">
                <a:solidFill>
                  <a:srgbClr val="1B4493"/>
                </a:solidFill>
              </a:rPr>
              <a:t> which supports daily business operations.</a:t>
            </a:r>
          </a:p>
          <a:p>
            <a:pPr>
              <a:buClr>
                <a:srgbClr val="1B4493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B4493"/>
                </a:solidFill>
              </a:rPr>
              <a:t>The </a:t>
            </a:r>
            <a:r>
              <a:rPr lang="en-US" b="1" dirty="0">
                <a:solidFill>
                  <a:srgbClr val="1B4493"/>
                </a:solidFill>
              </a:rPr>
              <a:t>general ledger/financial reporting system (GL/FRS)</a:t>
            </a:r>
            <a:r>
              <a:rPr lang="en-US" dirty="0">
                <a:solidFill>
                  <a:srgbClr val="1B4493"/>
                </a:solidFill>
              </a:rPr>
              <a:t> which produces reports.</a:t>
            </a:r>
          </a:p>
          <a:p>
            <a:pPr>
              <a:buClr>
                <a:srgbClr val="1B4493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B4493"/>
                </a:solidFill>
              </a:rPr>
              <a:t>The </a:t>
            </a:r>
            <a:r>
              <a:rPr lang="en-US" b="1" dirty="0">
                <a:solidFill>
                  <a:srgbClr val="1B4493"/>
                </a:solidFill>
              </a:rPr>
              <a:t>management reporting system (MRS)</a:t>
            </a:r>
            <a:r>
              <a:rPr lang="en-US" dirty="0">
                <a:solidFill>
                  <a:srgbClr val="1B4493"/>
                </a:solidFill>
              </a:rPr>
              <a:t> which provides information for decision making.</a:t>
            </a:r>
          </a:p>
          <a:p>
            <a:pPr>
              <a:buClr>
                <a:srgbClr val="1B4493"/>
              </a:buClr>
              <a:buSzPct val="107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B4493"/>
                </a:solidFill>
              </a:rPr>
              <a:t>Management information system (MIS) processes nonfinancial transactions not processed by  the AIS.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lang="en-US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21253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</a:t>
            </a:r>
            <a:r>
              <a:rPr lang="es" b="1" dirty="0"/>
              <a:t> General Model of AIS</a:t>
            </a:r>
            <a:endParaRPr lang="en-MY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1690688"/>
            <a:ext cx="4935583" cy="4351338"/>
          </a:xfrm>
        </p:spPr>
        <p:txBody>
          <a:bodyPr>
            <a:normAutofit fontScale="70000" lnSpcReduction="20000"/>
          </a:bodyPr>
          <a:lstStyle/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dirty="0"/>
              <a:t>End users fall into two groups :</a:t>
            </a:r>
          </a:p>
          <a:p>
            <a:pPr marL="171450" lvl="0" indent="-171450"/>
            <a:r>
              <a:rPr lang="en-US" dirty="0"/>
              <a:t>External users include creditors, stockholders, government agencies, suppliers and customers.</a:t>
            </a:r>
          </a:p>
          <a:p>
            <a:pPr marL="171450" lvl="0" indent="-171450"/>
            <a:r>
              <a:rPr lang="en-US" dirty="0"/>
              <a:t>Internal users include management and operations personnel.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dirty="0"/>
              <a:t>Distributes essential financial information to support operations.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dirty="0"/>
              <a:t>Data are facts which may or may not be processed and have no direct effect on a user’s actions.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dirty="0"/>
              <a:t>Information causes a user to take an action that would otherwise not have been taken.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dirty="0"/>
              <a:t>Data sources are financial transactions that enter the information system for internal or external sources.</a:t>
            </a:r>
          </a:p>
          <a:p>
            <a:pPr marL="0" indent="0">
              <a:buNone/>
            </a:pPr>
            <a:endParaRPr lang="en-MY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690687"/>
            <a:ext cx="4297414" cy="402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06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</a:t>
            </a:r>
            <a:r>
              <a:rPr lang="es" b="1" dirty="0"/>
              <a:t> General Model of </a:t>
            </a:r>
            <a:r>
              <a:rPr lang="es" b="1" dirty="0" smtClean="0"/>
              <a:t>AIS (continued)</a:t>
            </a:r>
            <a:endParaRPr lang="en-MY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437914" cy="4351338"/>
          </a:xfrm>
        </p:spPr>
        <p:txBody>
          <a:bodyPr>
            <a:normAutofit fontScale="92500" lnSpcReduction="10000"/>
          </a:bodyPr>
          <a:lstStyle/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dirty="0"/>
              <a:t>Data collection  is the first operational stage in the information system: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dirty="0"/>
              <a:t>Objective is to ensure data are valid, complete and free from material errors.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dirty="0"/>
              <a:t>Only relevant data should be captured.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dirty="0"/>
              <a:t>Efficient collection procedures designed to collect data only once.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dirty="0"/>
              <a:t>Data processing tasks range from simple to complex.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dirty="0"/>
              <a:t>The organization’s database is its physical repository for financial and nonfinancial data.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dirty="0"/>
              <a:t>Term could apply to a filing cabinet or computer disk.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n-US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2920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</a:t>
            </a:r>
            <a:r>
              <a:rPr lang="es" b="1" dirty="0"/>
              <a:t> General Model of </a:t>
            </a:r>
            <a:r>
              <a:rPr lang="es" b="1" dirty="0" smtClean="0"/>
              <a:t>AIS (continued)</a:t>
            </a:r>
            <a:endParaRPr lang="en-MY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437914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Barlow Semi Condensed" panose="020B0604020202020204" charset="0"/>
              </a:rPr>
              <a:t>Regardless of physical form, useful information has:</a:t>
            </a:r>
          </a:p>
          <a:p>
            <a:pPr marL="171450" indent="-171450"/>
            <a:r>
              <a:rPr lang="en-US" dirty="0">
                <a:latin typeface="Barlow Semi Condensed" panose="020B0604020202020204" charset="0"/>
              </a:rPr>
              <a:t>Relevance: Content must serve a purpose.</a:t>
            </a:r>
          </a:p>
          <a:p>
            <a:pPr marL="171450" indent="-171450"/>
            <a:r>
              <a:rPr lang="en-US" dirty="0">
                <a:latin typeface="Barlow Semi Condensed" panose="020B0604020202020204" charset="0"/>
              </a:rPr>
              <a:t>Timeliness: No older than time frame of supported action.</a:t>
            </a:r>
          </a:p>
          <a:p>
            <a:pPr marL="171450" indent="-171450"/>
            <a:r>
              <a:rPr lang="en-US" dirty="0">
                <a:latin typeface="Barlow Semi Condensed" panose="020B0604020202020204" charset="0"/>
              </a:rPr>
              <a:t>Timeliness: No older than time frame of supported action.</a:t>
            </a:r>
          </a:p>
          <a:p>
            <a:pPr marL="171450" indent="-171450"/>
            <a:r>
              <a:rPr lang="en-US" dirty="0">
                <a:latin typeface="Barlow Semi Condensed" panose="020B0604020202020204" charset="0"/>
              </a:rPr>
              <a:t>Accuracy: Free from material errors.</a:t>
            </a:r>
          </a:p>
          <a:p>
            <a:pPr marL="171450" indent="-171450"/>
            <a:r>
              <a:rPr lang="en-US" dirty="0">
                <a:latin typeface="Barlow Semi Condensed" panose="020B0604020202020204" charset="0"/>
              </a:rPr>
              <a:t>Completeness: All essential information is present.</a:t>
            </a:r>
          </a:p>
          <a:p>
            <a:pPr marL="171450" indent="-171450"/>
            <a:r>
              <a:rPr lang="en-US" dirty="0">
                <a:latin typeface="Barlow Semi Condensed" panose="020B0604020202020204" charset="0"/>
              </a:rPr>
              <a:t>Summarization: Aggregated for the user’s needs.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n-US" dirty="0" smtClean="0"/>
          </a:p>
          <a:p>
            <a:pPr marL="0" lvl="0" indent="0" algn="ctr">
              <a:spcBef>
                <a:spcPts val="0"/>
              </a:spcBef>
              <a:buNone/>
            </a:pPr>
            <a:endParaRPr lang="en-US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70148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9023" y="915995"/>
            <a:ext cx="4084674" cy="33713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ACCOUNTING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611" y="136407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Accounting manages the financial resource of the firm: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Captures and records transactions.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Distributes transaction information to operations personnel.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Value of information is determined by its reliability.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Relevance, accuracy, completeness, summarization and timeliness.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Unreliable information has no value.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Information reliability requires accounting independence.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Accounting activities must be separate and independent of the functional areas maintaining custody of resources.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Barlow Semi Condensed" panose="020B0604020202020204" charset="0"/>
              </a:rPr>
              <a:t>Accounting supports these functions with information but does not  participate in the physical activities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60427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804</Words>
  <Application>Microsoft Office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Barlow Semi Condensed</vt:lpstr>
      <vt:lpstr>Calibri</vt:lpstr>
      <vt:lpstr>Calibri Light</vt:lpstr>
      <vt:lpstr>Symbol</vt:lpstr>
      <vt:lpstr>Wingdings</vt:lpstr>
      <vt:lpstr>Office Theme</vt:lpstr>
      <vt:lpstr>INTRODUCTION TO  ACCOUNTING INFORMATION SYSTEM (AIS) For : Accounting for Beginners </vt:lpstr>
      <vt:lpstr>THE INFORMATION ENVIRONMENT The internal and external flows of information</vt:lpstr>
      <vt:lpstr>AN INFORMATION SYSTEMS FRAMEWORK</vt:lpstr>
      <vt:lpstr>AN INFORMATION SYSTEMS FRAMEWORK</vt:lpstr>
      <vt:lpstr>What is AIS?</vt:lpstr>
      <vt:lpstr>A General Model of AIS</vt:lpstr>
      <vt:lpstr>A General Model of AIS (continued)</vt:lpstr>
      <vt:lpstr>A General Model of AIS (continued)</vt:lpstr>
      <vt:lpstr>THE ACCOUNTING FUNCTION</vt:lpstr>
      <vt:lpstr>THE ROLE OF ACCOUNTANTS IN AIS </vt:lpstr>
      <vt:lpstr>THE ROLE OF ACCOUNTANTS IN AIS (continued)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CHUAH KEE MAN</dc:creator>
  <cp:lastModifiedBy>adib mokhtar</cp:lastModifiedBy>
  <cp:revision>6</cp:revision>
  <dcterms:created xsi:type="dcterms:W3CDTF">2016-07-26T11:23:57Z</dcterms:created>
  <dcterms:modified xsi:type="dcterms:W3CDTF">2019-12-04T08:55:35Z</dcterms:modified>
</cp:coreProperties>
</file>