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5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>
      <p:cViewPr varScale="1">
        <p:scale>
          <a:sx n="69" d="100"/>
          <a:sy n="69" d="100"/>
        </p:scale>
        <p:origin x="121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FB05-8E95-4FB4-82AC-28E4D8A3C4D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3D8BE-1F52-4485-B97C-98F52156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44B9-4EAA-4313-B004-BB81337518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9290" y="436879"/>
            <a:ext cx="78054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B3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567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B3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B3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290" y="467359"/>
            <a:ext cx="78054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B3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359" y="2509520"/>
            <a:ext cx="4764405" cy="3459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567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CareerSafeOnlin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afeOnline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599" y="4266167"/>
            <a:ext cx="6629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6805" algn="l"/>
              </a:tabLst>
            </a:pPr>
            <a:r>
              <a:rPr lang="en-US" sz="4400" spc="-5" dirty="0" smtClean="0">
                <a:solidFill>
                  <a:srgbClr val="005677"/>
                </a:solidFill>
              </a:rPr>
              <a:t>Dr. Yonis. M. Yonis Buswig</a:t>
            </a:r>
            <a:endParaRPr sz="4400"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719704" y="3048000"/>
            <a:ext cx="3933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FFB31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  <a:tabLst>
                <a:tab pos="2376805" algn="l"/>
              </a:tabLst>
            </a:pPr>
            <a:r>
              <a:rPr lang="en-US" sz="4400" kern="0" spc="-5" dirty="0" smtClean="0">
                <a:solidFill>
                  <a:srgbClr val="005677"/>
                </a:solidFill>
              </a:rPr>
              <a:t>Electrical	Safety</a:t>
            </a:r>
            <a:endParaRPr lang="en-US" sz="44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9" y="76200"/>
            <a:ext cx="8224752" cy="6477000"/>
            <a:chOff x="685799" y="76200"/>
            <a:chExt cx="8224752" cy="647700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5638800"/>
              <a:ext cx="2886075" cy="9144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85799" y="76200"/>
              <a:ext cx="8224752" cy="1295400"/>
              <a:chOff x="685799" y="76200"/>
              <a:chExt cx="8224752" cy="1295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472151" y="76200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99" y="22860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769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350" y="1284911"/>
            <a:ext cx="45593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3429635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Power tools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that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are damaged or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not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properly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maintained	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can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cause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seriously</a:t>
            </a:r>
            <a:r>
              <a:rPr sz="2400" spc="4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injured.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425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If you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touch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metallic part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 a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power tool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that is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energized  because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damaged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insulation  or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improper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grounding, you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could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shocked.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2213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Power</a:t>
            </a:r>
            <a:r>
              <a:rPr sz="3200" spc="-55" dirty="0"/>
              <a:t> </a:t>
            </a:r>
            <a:r>
              <a:rPr sz="3200" spc="-5" dirty="0"/>
              <a:t>Tools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105400" y="2553970"/>
            <a:ext cx="3314700" cy="168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66" y="5230938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2213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Power</a:t>
            </a:r>
            <a:r>
              <a:rPr sz="3200" spc="-55" dirty="0"/>
              <a:t> </a:t>
            </a:r>
            <a:r>
              <a:rPr sz="3200" spc="-5" dirty="0"/>
              <a:t>Tools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6555" y="965199"/>
            <a:ext cx="4413250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 protect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from shock,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burns 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electrocution, tools  must: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81330" marR="158115" indent="-468630" algn="just">
              <a:lnSpc>
                <a:spcPct val="100000"/>
              </a:lnSpc>
              <a:buChar char="•"/>
              <a:tabLst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Have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three-wire cord with  ground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be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plugged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into  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grounded</a:t>
            </a:r>
            <a:r>
              <a:rPr sz="2400" spc="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receptacle.</a:t>
            </a:r>
            <a:endParaRPr sz="2400" dirty="0">
              <a:latin typeface="Tahoma"/>
              <a:cs typeface="Tahoma"/>
            </a:endParaRPr>
          </a:p>
          <a:p>
            <a:pPr marL="481330" indent="-468630">
              <a:lnSpc>
                <a:spcPct val="100000"/>
              </a:lnSpc>
              <a:spcBef>
                <a:spcPts val="150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Be double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 insulated.</a:t>
            </a:r>
            <a:endParaRPr sz="2400" dirty="0">
              <a:latin typeface="Tahoma"/>
              <a:cs typeface="Tahoma"/>
            </a:endParaRPr>
          </a:p>
          <a:p>
            <a:pPr marL="481330" indent="-468630">
              <a:lnSpc>
                <a:spcPct val="100000"/>
              </a:lnSpc>
              <a:spcBef>
                <a:spcPts val="150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powered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by a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low-voltage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92759">
              <a:lnSpc>
                <a:spcPct val="100000"/>
              </a:lnSpc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isolation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transformer.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979929"/>
            <a:ext cx="3572509" cy="3620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504" y="5564248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290" y="436879"/>
            <a:ext cx="403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B310"/>
                </a:solidFill>
                <a:latin typeface="Tahoma"/>
                <a:cs typeface="Tahoma"/>
              </a:rPr>
              <a:t>Overhead Power</a:t>
            </a:r>
            <a:r>
              <a:rPr sz="3200" dirty="0">
                <a:solidFill>
                  <a:srgbClr val="FFB31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B310"/>
                </a:solidFill>
                <a:latin typeface="Tahoma"/>
                <a:cs typeface="Tahoma"/>
              </a:rPr>
              <a:t>Lines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489" y="3006090"/>
            <a:ext cx="5227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Overhead power lines are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not usually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insulated,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cause more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than half of  all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electrocutions.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0985" y="2343785"/>
            <a:ext cx="2209798" cy="4246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2738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Wet</a:t>
            </a:r>
            <a:r>
              <a:rPr sz="3200" spc="-65" dirty="0"/>
              <a:t> </a:t>
            </a:r>
            <a:r>
              <a:rPr sz="3200" spc="-5" dirty="0"/>
              <a:t>Conditions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7859" y="1482090"/>
            <a:ext cx="63639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 indent="-215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Wet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conditions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are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hazardous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because you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can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become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easy path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for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</a:t>
            </a:r>
            <a:r>
              <a:rPr sz="2400" spc="5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current.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4290" marR="71120" indent="-21590">
              <a:lnSpc>
                <a:spcPct val="100000"/>
              </a:lnSpc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There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are many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circumstances that create wet  conditions: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Standing in</a:t>
            </a:r>
            <a:r>
              <a:rPr sz="2400" spc="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water</a:t>
            </a:r>
            <a:endParaRPr sz="2400">
              <a:latin typeface="Tahoma"/>
              <a:cs typeface="Tahoma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Wet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clothing</a:t>
            </a:r>
            <a:endParaRPr sz="2400">
              <a:latin typeface="Tahoma"/>
              <a:cs typeface="Tahoma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High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humidity</a:t>
            </a:r>
            <a:endParaRPr sz="2400">
              <a:latin typeface="Tahoma"/>
              <a:cs typeface="Tahoma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Perspiration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7447" y="3057297"/>
            <a:ext cx="4606744" cy="3458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019" y="438150"/>
            <a:ext cx="35833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Safe </a:t>
            </a:r>
            <a:r>
              <a:rPr sz="3200" spc="-5" dirty="0"/>
              <a:t>Work</a:t>
            </a:r>
            <a:r>
              <a:rPr sz="3200" spc="-50" dirty="0"/>
              <a:t> </a:t>
            </a:r>
            <a:r>
              <a:rPr sz="3200" spc="-5" dirty="0"/>
              <a:t>Practices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21359" y="496570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359" y="2505710"/>
            <a:ext cx="4787900" cy="36576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92759" indent="-480059">
              <a:lnSpc>
                <a:spcPct val="100000"/>
              </a:lnSpc>
              <a:spcBef>
                <a:spcPts val="439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Inspect cords before each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use</a:t>
            </a:r>
            <a:endParaRPr sz="2400">
              <a:latin typeface="Tahoma"/>
              <a:cs typeface="Tahoma"/>
            </a:endParaRPr>
          </a:p>
          <a:p>
            <a:pPr marL="492759" indent="-480059">
              <a:lnSpc>
                <a:spcPct val="100000"/>
              </a:lnSpc>
              <a:spcBef>
                <a:spcPts val="34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Never overload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endParaRPr sz="2400">
              <a:latin typeface="Tahoma"/>
              <a:cs typeface="Tahoma"/>
            </a:endParaRPr>
          </a:p>
          <a:p>
            <a:pPr marL="492759" marR="1270635" indent="-480059">
              <a:lnSpc>
                <a:spcPts val="3170"/>
              </a:lnSpc>
              <a:spcBef>
                <a:spcPts val="14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Stay away from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all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unguarded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conductors</a:t>
            </a:r>
            <a:endParaRPr sz="2400">
              <a:latin typeface="Tahoma"/>
              <a:cs typeface="Tahoma"/>
            </a:endParaRPr>
          </a:p>
          <a:p>
            <a:pPr marL="481330" marR="5080" indent="-468630">
              <a:lnSpc>
                <a:spcPts val="3160"/>
              </a:lnSpc>
              <a:spcBef>
                <a:spcPts val="1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unplug, pull on the plug, not  the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cord</a:t>
            </a:r>
            <a:endParaRPr sz="2400">
              <a:latin typeface="Tahoma"/>
              <a:cs typeface="Tahoma"/>
            </a:endParaRPr>
          </a:p>
          <a:p>
            <a:pPr marL="481330" marR="37465">
              <a:lnSpc>
                <a:spcPts val="3160"/>
              </a:lnSpc>
              <a:spcBef>
                <a:spcPts val="1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Don’t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wear jewelry or use other  metal objects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around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</a:t>
            </a:r>
            <a:endParaRPr sz="2400">
              <a:latin typeface="Tahoma"/>
              <a:cs typeface="Tahoma"/>
            </a:endParaRPr>
          </a:p>
          <a:p>
            <a:pPr marL="481330">
              <a:lnSpc>
                <a:spcPct val="100000"/>
              </a:lnSpc>
              <a:spcBef>
                <a:spcPts val="14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equipment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327150"/>
            <a:ext cx="5521960" cy="91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You can StartSafe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StaySafe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by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using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following safe 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work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practices: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3319" y="694690"/>
            <a:ext cx="245745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9" name="Pictur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14" y="5540552"/>
              <a:ext cx="2886075" cy="9144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801" y="144555"/>
                <a:ext cx="894931" cy="894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253490"/>
            <a:ext cx="7017384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5677"/>
                </a:solidFill>
                <a:latin typeface="Arial"/>
                <a:cs typeface="Arial"/>
              </a:rPr>
              <a:t>Training </a:t>
            </a:r>
            <a:r>
              <a:rPr sz="2600" dirty="0">
                <a:solidFill>
                  <a:srgbClr val="005677"/>
                </a:solidFill>
                <a:latin typeface="Arial"/>
                <a:cs typeface="Arial"/>
              </a:rPr>
              <a:t>concerning </a:t>
            </a:r>
            <a:r>
              <a:rPr sz="2600" spc="-5" dirty="0">
                <a:solidFill>
                  <a:srgbClr val="005677"/>
                </a:solidFill>
                <a:latin typeface="Arial"/>
                <a:cs typeface="Arial"/>
              </a:rPr>
              <a:t>electricity is </a:t>
            </a:r>
            <a:r>
              <a:rPr sz="2600" dirty="0">
                <a:solidFill>
                  <a:srgbClr val="005677"/>
                </a:solidFill>
                <a:latin typeface="Arial"/>
                <a:cs typeface="Arial"/>
              </a:rPr>
              <a:t>very </a:t>
            </a:r>
            <a:r>
              <a:rPr sz="2600" spc="-5" dirty="0">
                <a:solidFill>
                  <a:srgbClr val="005677"/>
                </a:solidFill>
                <a:latin typeface="Arial"/>
                <a:cs typeface="Arial"/>
              </a:rPr>
              <a:t>important.  Training for </a:t>
            </a:r>
            <a:r>
              <a:rPr sz="2600" dirty="0">
                <a:solidFill>
                  <a:srgbClr val="005677"/>
                </a:solidFill>
                <a:latin typeface="Arial"/>
                <a:cs typeface="Arial"/>
              </a:rPr>
              <a:t>employees working </a:t>
            </a:r>
            <a:r>
              <a:rPr sz="2600" spc="-5" dirty="0">
                <a:solidFill>
                  <a:srgbClr val="005677"/>
                </a:solidFill>
                <a:latin typeface="Arial"/>
                <a:cs typeface="Arial"/>
              </a:rPr>
              <a:t>with electrical  </a:t>
            </a:r>
            <a:r>
              <a:rPr sz="2600" dirty="0">
                <a:solidFill>
                  <a:srgbClr val="005677"/>
                </a:solidFill>
                <a:latin typeface="Arial"/>
                <a:cs typeface="Arial"/>
              </a:rPr>
              <a:t>equipment must include how</a:t>
            </a:r>
            <a:r>
              <a:rPr sz="2600" spc="-15" dirty="0">
                <a:solidFill>
                  <a:srgbClr val="005677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5677"/>
                </a:solidFill>
                <a:latin typeface="Arial"/>
                <a:cs typeface="Arial"/>
              </a:rPr>
              <a:t>to: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359" y="557530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019" y="438150"/>
            <a:ext cx="5314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Safe </a:t>
            </a:r>
            <a:r>
              <a:rPr sz="3200" spc="-5" dirty="0"/>
              <a:t>Work Practices:</a:t>
            </a:r>
            <a:r>
              <a:rPr sz="3200" spc="-20" dirty="0"/>
              <a:t> </a:t>
            </a:r>
            <a:r>
              <a:rPr sz="3200" spc="-5" dirty="0"/>
              <a:t>Training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81330" indent="-468630">
              <a:lnSpc>
                <a:spcPct val="100000"/>
              </a:lnSpc>
              <a:spcBef>
                <a:spcPts val="1600"/>
              </a:spcBef>
              <a:buChar char="•"/>
              <a:tabLst>
                <a:tab pos="480695" algn="l"/>
                <a:tab pos="481330" algn="l"/>
              </a:tabLst>
            </a:pPr>
            <a:r>
              <a:rPr spc="-5" dirty="0"/>
              <a:t>De-energize the</a:t>
            </a:r>
            <a:r>
              <a:rPr spc="10" dirty="0"/>
              <a:t> </a:t>
            </a:r>
            <a:r>
              <a:rPr spc="-5" dirty="0"/>
              <a:t>equipment</a:t>
            </a:r>
          </a:p>
          <a:p>
            <a:pPr marL="481330" indent="-468630">
              <a:lnSpc>
                <a:spcPct val="100000"/>
              </a:lnSpc>
              <a:spcBef>
                <a:spcPts val="1500"/>
              </a:spcBef>
              <a:buChar char="•"/>
              <a:tabLst>
                <a:tab pos="480695" algn="l"/>
                <a:tab pos="481330" algn="l"/>
              </a:tabLst>
            </a:pPr>
            <a:r>
              <a:rPr spc="-5" dirty="0"/>
              <a:t>Use lockout </a:t>
            </a:r>
            <a:r>
              <a:rPr dirty="0"/>
              <a:t>and </a:t>
            </a:r>
            <a:r>
              <a:rPr spc="-5" dirty="0"/>
              <a:t>tag</a:t>
            </a:r>
            <a:r>
              <a:rPr spc="30" dirty="0"/>
              <a:t> </a:t>
            </a:r>
            <a:r>
              <a:rPr spc="-5" dirty="0"/>
              <a:t>procedures</a:t>
            </a:r>
          </a:p>
          <a:p>
            <a:pPr marL="481330" marR="965835" indent="-468630">
              <a:lnSpc>
                <a:spcPct val="100000"/>
              </a:lnSpc>
              <a:spcBef>
                <a:spcPts val="1500"/>
              </a:spcBef>
              <a:buChar char="•"/>
              <a:tabLst>
                <a:tab pos="480695" algn="l"/>
                <a:tab pos="481330" algn="l"/>
              </a:tabLst>
            </a:pPr>
            <a:r>
              <a:rPr spc="-5" dirty="0"/>
              <a:t>Use </a:t>
            </a:r>
            <a:r>
              <a:rPr dirty="0"/>
              <a:t>insulating </a:t>
            </a:r>
            <a:r>
              <a:rPr spc="-5" dirty="0"/>
              <a:t>protective  equipment</a:t>
            </a:r>
          </a:p>
          <a:p>
            <a:pPr marL="481330" marR="300355" indent="-468630">
              <a:lnSpc>
                <a:spcPct val="100000"/>
              </a:lnSpc>
              <a:spcBef>
                <a:spcPts val="1500"/>
              </a:spcBef>
              <a:buChar char="•"/>
              <a:tabLst>
                <a:tab pos="480695" algn="l"/>
                <a:tab pos="481330" algn="l"/>
              </a:tabLst>
            </a:pPr>
            <a:r>
              <a:rPr dirty="0"/>
              <a:t>Maintain a </a:t>
            </a:r>
            <a:r>
              <a:rPr spc="-5" dirty="0"/>
              <a:t>safe distance from  energized</a:t>
            </a:r>
            <a:r>
              <a:rPr spc="0" dirty="0"/>
              <a:t> </a:t>
            </a:r>
            <a:r>
              <a:rPr spc="-5" dirty="0"/>
              <a:t>parts</a:t>
            </a:r>
          </a:p>
          <a:p>
            <a:pPr marL="481330">
              <a:lnSpc>
                <a:spcPct val="100000"/>
              </a:lnSpc>
              <a:spcBef>
                <a:spcPts val="880"/>
              </a:spcBef>
            </a:pPr>
            <a:r>
              <a:rPr spc="-5" dirty="0"/>
              <a:t>Use appropriate</a:t>
            </a:r>
            <a:r>
              <a:rPr dirty="0"/>
              <a:t> </a:t>
            </a:r>
            <a:r>
              <a:rPr spc="-5" dirty="0"/>
              <a:t>PPE</a:t>
            </a:r>
          </a:p>
        </p:txBody>
      </p:sp>
      <p:sp>
        <p:nvSpPr>
          <p:cNvPr id="6" name="object 6"/>
          <p:cNvSpPr/>
          <p:nvPr/>
        </p:nvSpPr>
        <p:spPr>
          <a:xfrm>
            <a:off x="5513473" y="2481579"/>
            <a:ext cx="3257550" cy="293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9" name="Pictur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988" y="5512166"/>
              <a:ext cx="2886075" cy="9144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019" y="438150"/>
            <a:ext cx="6666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Safe </a:t>
            </a:r>
            <a:r>
              <a:rPr sz="3200" spc="-5" dirty="0"/>
              <a:t>Work Practices:</a:t>
            </a:r>
            <a:r>
              <a:rPr sz="3200" spc="10" dirty="0"/>
              <a:t> </a:t>
            </a:r>
            <a:r>
              <a:rPr sz="3200" spc="-5" dirty="0"/>
              <a:t>Lockout/Tagout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6613" y="1370139"/>
            <a:ext cx="6028055" cy="381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5080">
              <a:lnSpc>
                <a:spcPct val="1104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When performing lockout/tagout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circuits,  trained employees will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do the</a:t>
            </a:r>
            <a:r>
              <a:rPr sz="2400" spc="5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following: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 marL="492759" indent="-480059">
              <a:lnSpc>
                <a:spcPct val="100000"/>
              </a:lnSpc>
              <a:spcBef>
                <a:spcPts val="2275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Turn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off 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power</a:t>
            </a:r>
            <a:r>
              <a:rPr sz="2400" spc="1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supply</a:t>
            </a:r>
            <a:endParaRPr sz="2400" dirty="0">
              <a:latin typeface="Tahoma"/>
              <a:cs typeface="Tahoma"/>
            </a:endParaRPr>
          </a:p>
          <a:p>
            <a:pPr marL="492759" marR="1346200" indent="-480059">
              <a:lnSpc>
                <a:spcPct val="129900"/>
              </a:lnSpc>
              <a:spcBef>
                <a:spcPts val="1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Put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lock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on all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power sources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to 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endParaRPr sz="2400" dirty="0">
              <a:latin typeface="Tahoma"/>
              <a:cs typeface="Tahoma"/>
            </a:endParaRPr>
          </a:p>
          <a:p>
            <a:pPr marL="492759" indent="-480059">
              <a:lnSpc>
                <a:spcPct val="100000"/>
              </a:lnSpc>
              <a:spcBef>
                <a:spcPts val="86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Apply a</a:t>
            </a:r>
            <a:r>
              <a:rPr sz="2400" spc="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tag</a:t>
            </a:r>
            <a:endParaRPr sz="2400" dirty="0">
              <a:latin typeface="Tahoma"/>
              <a:cs typeface="Tahoma"/>
            </a:endParaRPr>
          </a:p>
          <a:p>
            <a:pPr marL="492759" indent="-480059">
              <a:lnSpc>
                <a:spcPct val="100000"/>
              </a:lnSpc>
              <a:spcBef>
                <a:spcPts val="86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Test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779" y="2914555"/>
            <a:ext cx="3506470" cy="291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22" y="534142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67359"/>
            <a:ext cx="1510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69983"/>
            <a:ext cx="7161530" cy="446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7970" algn="l"/>
              </a:tabLst>
            </a:pPr>
            <a:r>
              <a:rPr sz="2400" dirty="0">
                <a:solidFill>
                  <a:srgbClr val="005677"/>
                </a:solidFill>
                <a:latin typeface="Arial"/>
                <a:cs typeface="Arial"/>
              </a:rPr>
              <a:t>It </a:t>
            </a:r>
            <a:r>
              <a:rPr sz="2400" spc="-10" dirty="0">
                <a:solidFill>
                  <a:srgbClr val="005677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very important </a:t>
            </a:r>
            <a:r>
              <a:rPr sz="2400" dirty="0">
                <a:solidFill>
                  <a:srgbClr val="00567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StartSafe </a:t>
            </a:r>
            <a:r>
              <a:rPr sz="2400" spc="-10" dirty="0">
                <a:solidFill>
                  <a:srgbClr val="005677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StaySafe </a:t>
            </a:r>
            <a:r>
              <a:rPr sz="2400" spc="-10" dirty="0">
                <a:solidFill>
                  <a:srgbClr val="005677"/>
                </a:solidFill>
                <a:latin typeface="Arial"/>
                <a:cs typeface="Arial"/>
              </a:rPr>
              <a:t>around 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electricity.	</a:t>
            </a:r>
            <a:r>
              <a:rPr sz="2400" dirty="0">
                <a:solidFill>
                  <a:srgbClr val="005677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order </a:t>
            </a:r>
            <a:r>
              <a:rPr sz="2400" dirty="0">
                <a:solidFill>
                  <a:srgbClr val="00567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do</a:t>
            </a:r>
            <a:r>
              <a:rPr sz="2400" dirty="0">
                <a:solidFill>
                  <a:srgbClr val="00567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Arial"/>
                <a:cs typeface="Arial"/>
              </a:rPr>
              <a:t>so: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515620" indent="-468630">
              <a:lnSpc>
                <a:spcPct val="100000"/>
              </a:lnSpc>
              <a:buChar char="•"/>
              <a:tabLst>
                <a:tab pos="514984" algn="l"/>
                <a:tab pos="51562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Know the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hazards</a:t>
            </a:r>
            <a:endParaRPr sz="2400" dirty="0">
              <a:latin typeface="Tahoma"/>
              <a:cs typeface="Tahoma"/>
            </a:endParaRPr>
          </a:p>
          <a:p>
            <a:pPr marL="515620" indent="-468630">
              <a:lnSpc>
                <a:spcPct val="100000"/>
              </a:lnSpc>
              <a:spcBef>
                <a:spcPts val="280"/>
              </a:spcBef>
              <a:buChar char="•"/>
              <a:tabLst>
                <a:tab pos="514984" algn="l"/>
                <a:tab pos="51562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Plan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your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work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plan for</a:t>
            </a:r>
            <a:r>
              <a:rPr sz="2400" spc="5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safety</a:t>
            </a:r>
            <a:endParaRPr sz="2400" dirty="0">
              <a:latin typeface="Tahoma"/>
              <a:cs typeface="Tahoma"/>
            </a:endParaRPr>
          </a:p>
          <a:p>
            <a:pPr marL="515620" marR="2101215" indent="-468630">
              <a:lnSpc>
                <a:spcPct val="110100"/>
              </a:lnSpc>
              <a:buChar char="•"/>
              <a:tabLst>
                <a:tab pos="514984" algn="l"/>
                <a:tab pos="51562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Avoid 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wet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working conditions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other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dangers</a:t>
            </a:r>
            <a:endParaRPr sz="2400" dirty="0">
              <a:latin typeface="Tahoma"/>
              <a:cs typeface="Tahoma"/>
            </a:endParaRPr>
          </a:p>
          <a:p>
            <a:pPr marL="515620" indent="-468630">
              <a:lnSpc>
                <a:spcPct val="100000"/>
              </a:lnSpc>
              <a:spcBef>
                <a:spcPts val="280"/>
              </a:spcBef>
              <a:buChar char="•"/>
              <a:tabLst>
                <a:tab pos="514984" algn="l"/>
                <a:tab pos="51562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Avoid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overhead power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lines</a:t>
            </a:r>
            <a:endParaRPr sz="2400" dirty="0">
              <a:latin typeface="Tahoma"/>
              <a:cs typeface="Tahoma"/>
            </a:endParaRPr>
          </a:p>
          <a:p>
            <a:pPr marL="515620" indent="-468630">
              <a:lnSpc>
                <a:spcPct val="100000"/>
              </a:lnSpc>
              <a:spcBef>
                <a:spcPts val="290"/>
              </a:spcBef>
              <a:buChar char="•"/>
              <a:tabLst>
                <a:tab pos="514984" algn="l"/>
                <a:tab pos="51562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Use proper wiring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</a:t>
            </a:r>
            <a:r>
              <a:rPr sz="2400" spc="3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connectors</a:t>
            </a:r>
            <a:endParaRPr sz="2400" dirty="0">
              <a:latin typeface="Tahoma"/>
              <a:cs typeface="Tahoma"/>
            </a:endParaRPr>
          </a:p>
          <a:p>
            <a:pPr marL="515620" indent="-468630">
              <a:lnSpc>
                <a:spcPct val="100000"/>
              </a:lnSpc>
              <a:spcBef>
                <a:spcPts val="280"/>
              </a:spcBef>
              <a:buChar char="•"/>
              <a:tabLst>
                <a:tab pos="514984" algn="l"/>
                <a:tab pos="51562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maintain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tools</a:t>
            </a:r>
            <a:r>
              <a:rPr sz="2400" spc="1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properly</a:t>
            </a:r>
            <a:endParaRPr sz="2400" dirty="0">
              <a:latin typeface="Tahoma"/>
              <a:cs typeface="Tahoma"/>
            </a:endParaRPr>
          </a:p>
          <a:p>
            <a:pPr marL="515620" indent="-468630">
              <a:lnSpc>
                <a:spcPct val="100000"/>
              </a:lnSpc>
              <a:spcBef>
                <a:spcPts val="290"/>
              </a:spcBef>
              <a:buChar char="•"/>
              <a:tabLst>
                <a:tab pos="514984" algn="l"/>
                <a:tab pos="51562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Wear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correct PPE for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job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8460" y="3021322"/>
            <a:ext cx="3229610" cy="2327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736" y="5560482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90" y="467359"/>
            <a:ext cx="7805419" cy="430887"/>
          </a:xfrm>
        </p:spPr>
        <p:txBody>
          <a:bodyPr/>
          <a:lstStyle/>
          <a:p>
            <a:r>
              <a:rPr lang="en-US" dirty="0"/>
              <a:t>Electrical Safety in the Laboratory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43600" y="76200"/>
            <a:ext cx="2966951" cy="6477000"/>
            <a:chOff x="5943600" y="76200"/>
            <a:chExt cx="2966951" cy="6477000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5638800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472151" y="76200"/>
              <a:ext cx="2438400" cy="1566232"/>
              <a:chOff x="6472151" y="76200"/>
              <a:chExt cx="2438400" cy="15662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76200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3692" y="499432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Image result for Thank you for your attention electrical safe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27036" r="25415" b="24446"/>
          <a:stretch/>
        </p:blipFill>
        <p:spPr bwMode="auto">
          <a:xfrm>
            <a:off x="2209800" y="1565550"/>
            <a:ext cx="4763953" cy="35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2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180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Electrical</a:t>
            </a:r>
            <a:r>
              <a:rPr sz="3200" spc="-35" dirty="0"/>
              <a:t> </a:t>
            </a:r>
            <a:r>
              <a:rPr sz="3200" spc="-5" dirty="0"/>
              <a:t>Hazards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5351779" y="2286000"/>
            <a:ext cx="2725421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099820"/>
            <a:ext cx="8112759" cy="514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5080" indent="-971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avoid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injuries,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 should be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aware of electrical hazards.  Some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 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most common electrical hazards</a:t>
            </a:r>
            <a:r>
              <a:rPr sz="2400" spc="6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are: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85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Exposed electrical</a:t>
            </a:r>
            <a:r>
              <a:rPr sz="2400" spc="1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parts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Overloaded</a:t>
            </a:r>
            <a:r>
              <a:rPr sz="2400" spc="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circuits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19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Defective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insulation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Improper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grounding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Damaged power tools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19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Overhead power</a:t>
            </a:r>
            <a:r>
              <a:rPr sz="2400" spc="-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lines</a:t>
            </a:r>
            <a:endParaRPr sz="2400" dirty="0">
              <a:latin typeface="Tahoma"/>
              <a:cs typeface="Tahoma"/>
            </a:endParaRPr>
          </a:p>
          <a:p>
            <a:pPr marL="742950" indent="-403860">
              <a:lnSpc>
                <a:spcPct val="10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Wet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conditions</a:t>
            </a:r>
            <a:endParaRPr sz="2400" dirty="0">
              <a:latin typeface="Tahoma"/>
              <a:cs typeface="Tahoma"/>
            </a:endParaRPr>
          </a:p>
          <a:p>
            <a:pPr marL="86360" marR="3504565">
              <a:lnSpc>
                <a:spcPts val="2730"/>
              </a:lnSpc>
              <a:spcBef>
                <a:spcPts val="935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Let’s take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closer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look at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each of  these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hazards.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288" y="5532940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4698" y="384490"/>
                <a:ext cx="686271" cy="686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30" y="1863090"/>
            <a:ext cx="4921885" cy="267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Exposed electrical parts can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include: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416559" indent="-403860">
              <a:lnSpc>
                <a:spcPct val="100000"/>
              </a:lnSpc>
              <a:spcBef>
                <a:spcPts val="1935"/>
              </a:spcBef>
              <a:buChar char="•"/>
              <a:tabLst>
                <a:tab pos="415925" algn="l"/>
                <a:tab pos="416559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Breaker boxes without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cover</a:t>
            </a:r>
            <a:endParaRPr sz="2400">
              <a:latin typeface="Tahoma"/>
              <a:cs typeface="Tahoma"/>
            </a:endParaRPr>
          </a:p>
          <a:p>
            <a:pPr marL="416559" marR="511809" indent="-403860">
              <a:lnSpc>
                <a:spcPct val="100000"/>
              </a:lnSpc>
              <a:spcBef>
                <a:spcPts val="1200"/>
              </a:spcBef>
              <a:buChar char="•"/>
              <a:tabLst>
                <a:tab pos="415925" algn="l"/>
                <a:tab pos="416559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 terminals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motors,  appliances,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electronic  equipment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4640" y="2514600"/>
            <a:ext cx="3439160" cy="398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4269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Exposed </a:t>
            </a:r>
            <a:r>
              <a:rPr sz="3200" spc="-5" dirty="0"/>
              <a:t>Electrical</a:t>
            </a:r>
            <a:r>
              <a:rPr sz="3200" spc="-50" dirty="0"/>
              <a:t> </a:t>
            </a:r>
            <a:r>
              <a:rPr sz="3200" spc="-5" dirty="0"/>
              <a:t>Parts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5585" y="3867785"/>
            <a:ext cx="3561078" cy="2659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359" y="1099820"/>
            <a:ext cx="6399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Overloading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 increases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potential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for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fires to occur. Overload hazards exist</a:t>
            </a:r>
            <a:r>
              <a:rPr sz="2400" spc="7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if: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359" y="411480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359" y="2197100"/>
            <a:ext cx="6426200" cy="26758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196975" indent="-1184275">
              <a:lnSpc>
                <a:spcPct val="100000"/>
              </a:lnSpc>
              <a:spcBef>
                <a:spcPts val="1000"/>
              </a:spcBef>
              <a:buChar char="•"/>
              <a:tabLst>
                <a:tab pos="523875" algn="l"/>
                <a:tab pos="52451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Too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many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devices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are plugged into a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endParaRPr sz="2400">
              <a:latin typeface="Tahoma"/>
              <a:cs typeface="Tahoma"/>
            </a:endParaRPr>
          </a:p>
          <a:p>
            <a:pPr marL="1196975" indent="-1184275">
              <a:lnSpc>
                <a:spcPct val="100000"/>
              </a:lnSpc>
              <a:spcBef>
                <a:spcPts val="900"/>
              </a:spcBef>
              <a:buChar char="•"/>
              <a:tabLst>
                <a:tab pos="523875" algn="l"/>
                <a:tab pos="52451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The wire insulation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melts</a:t>
            </a:r>
            <a:endParaRPr sz="2400">
              <a:latin typeface="Tahoma"/>
              <a:cs typeface="Tahoma"/>
            </a:endParaRPr>
          </a:p>
          <a:p>
            <a:pPr marL="1196975" marR="1134745" indent="-1184275">
              <a:lnSpc>
                <a:spcPct val="100000"/>
              </a:lnSpc>
              <a:spcBef>
                <a:spcPts val="900"/>
              </a:spcBef>
              <a:buChar char="•"/>
              <a:tabLst>
                <a:tab pos="523875" algn="l"/>
                <a:tab pos="524510" algn="l"/>
              </a:tabLst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improper overcurrent protection  device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</a:t>
            </a:r>
            <a:r>
              <a:rPr sz="2400" spc="-1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used</a:t>
            </a:r>
            <a:endParaRPr sz="2400">
              <a:latin typeface="Tahoma"/>
              <a:cs typeface="Tahoma"/>
            </a:endParaRPr>
          </a:p>
          <a:p>
            <a:pPr marL="524510" marR="2423795">
              <a:lnSpc>
                <a:spcPct val="100000"/>
              </a:lnSpc>
              <a:spcBef>
                <a:spcPts val="89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No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overcurrent protection  device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 used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504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Overloaded</a:t>
            </a:r>
            <a:r>
              <a:rPr sz="3200" spc="-25" dirty="0"/>
              <a:t> </a:t>
            </a:r>
            <a:r>
              <a:rPr sz="3200" spc="-5" dirty="0"/>
              <a:t>Circuits</a:t>
            </a:r>
            <a:endParaRPr sz="3200"/>
          </a:p>
        </p:txBody>
      </p:sp>
      <p:grpSp>
        <p:nvGrpSpPr>
          <p:cNvPr id="8" name="Group 7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9" name="Pictur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504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Overloaded</a:t>
            </a:r>
            <a:r>
              <a:rPr sz="3200" spc="-25" dirty="0"/>
              <a:t> </a:t>
            </a:r>
            <a:r>
              <a:rPr sz="3200" spc="-5" dirty="0"/>
              <a:t>Circuits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562600" y="2590800"/>
            <a:ext cx="32766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015347"/>
            <a:ext cx="5318760" cy="411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Overcurrent protection devices</a:t>
            </a:r>
            <a:r>
              <a:rPr sz="2400" spc="3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include: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481330" indent="-468630">
              <a:lnSpc>
                <a:spcPct val="100000"/>
              </a:lnSpc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breakers</a:t>
            </a:r>
            <a:endParaRPr sz="2400" dirty="0">
              <a:latin typeface="Tahoma"/>
              <a:cs typeface="Tahoma"/>
            </a:endParaRPr>
          </a:p>
          <a:p>
            <a:pPr marL="481330" indent="-468630">
              <a:lnSpc>
                <a:spcPct val="100000"/>
              </a:lnSpc>
              <a:spcBef>
                <a:spcPts val="52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Fuses</a:t>
            </a:r>
            <a:endParaRPr sz="2400" dirty="0">
              <a:latin typeface="Tahoma"/>
              <a:cs typeface="Tahoma"/>
            </a:endParaRPr>
          </a:p>
          <a:p>
            <a:pPr marL="481330" marR="2243455" indent="-468630">
              <a:lnSpc>
                <a:spcPts val="2730"/>
              </a:lnSpc>
              <a:spcBef>
                <a:spcPts val="665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Ground </a:t>
            </a:r>
            <a:r>
              <a:rPr sz="2400" dirty="0">
                <a:solidFill>
                  <a:srgbClr val="33CCCC"/>
                </a:solidFill>
                <a:latin typeface="Tahoma"/>
                <a:cs typeface="Tahoma"/>
              </a:rPr>
              <a:t>fault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circuit  interrupters</a:t>
            </a:r>
            <a:r>
              <a:rPr sz="2400" spc="-20" dirty="0">
                <a:solidFill>
                  <a:srgbClr val="33CC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(GFCI)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53340" marR="637540">
              <a:lnSpc>
                <a:spcPct val="95000"/>
              </a:lnSpc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 breaker automatically  “trips” and shuts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off 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current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  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if it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becomes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overloaded.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420" y="47652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89" y="5316013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504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Overloaded</a:t>
            </a:r>
            <a:r>
              <a:rPr sz="3200" spc="-25" dirty="0"/>
              <a:t> </a:t>
            </a:r>
            <a:r>
              <a:rPr sz="3200" spc="-5" dirty="0"/>
              <a:t>Circuits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901690" y="3581400"/>
            <a:ext cx="293751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50" y="1785620"/>
            <a:ext cx="7571740" cy="275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12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fuse contains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internal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part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that melts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shuts off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current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if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there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an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overload.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539750" indent="-523240">
              <a:lnSpc>
                <a:spcPct val="100000"/>
              </a:lnSpc>
              <a:buChar char="•"/>
              <a:tabLst>
                <a:tab pos="539115" algn="l"/>
                <a:tab pos="53975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Circuit</a:t>
            </a:r>
            <a:r>
              <a:rPr sz="2400" dirty="0">
                <a:solidFill>
                  <a:srgbClr val="33CC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breakers</a:t>
            </a:r>
            <a:endParaRPr sz="2400">
              <a:latin typeface="Tahoma"/>
              <a:cs typeface="Tahoma"/>
            </a:endParaRPr>
          </a:p>
          <a:p>
            <a:pPr marL="539750" indent="-523240">
              <a:lnSpc>
                <a:spcPct val="100000"/>
              </a:lnSpc>
              <a:spcBef>
                <a:spcPts val="1500"/>
              </a:spcBef>
              <a:buChar char="•"/>
              <a:tabLst>
                <a:tab pos="539115" algn="l"/>
                <a:tab pos="53975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Fuses</a:t>
            </a:r>
            <a:endParaRPr sz="2400">
              <a:latin typeface="Tahoma"/>
              <a:cs typeface="Tahoma"/>
            </a:endParaRPr>
          </a:p>
          <a:p>
            <a:pPr marL="481330" indent="-468630">
              <a:lnSpc>
                <a:spcPct val="100000"/>
              </a:lnSpc>
              <a:spcBef>
                <a:spcPts val="1210"/>
              </a:spcBef>
              <a:buChar char="•"/>
              <a:tabLst>
                <a:tab pos="480695" algn="l"/>
                <a:tab pos="48133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Ground </a:t>
            </a:r>
            <a:r>
              <a:rPr sz="2400" dirty="0">
                <a:solidFill>
                  <a:srgbClr val="33CCCC"/>
                </a:solidFill>
                <a:latin typeface="Tahoma"/>
                <a:cs typeface="Tahoma"/>
              </a:rPr>
              <a:t>fault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circuit</a:t>
            </a:r>
            <a:r>
              <a:rPr sz="2400" spc="25" dirty="0">
                <a:solidFill>
                  <a:srgbClr val="33CC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interrupters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590" y="1785620"/>
            <a:ext cx="5379085" cy="279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ground fault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 interrupter (GFCI)  detects current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leaking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from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to  ground 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shuts the current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off.</a:t>
            </a:r>
            <a:endParaRPr sz="2400">
              <a:latin typeface="Tahoma"/>
              <a:cs typeface="Tahoma"/>
            </a:endParaRPr>
          </a:p>
          <a:p>
            <a:pPr marL="346710" indent="-33020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34671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Circuit</a:t>
            </a:r>
            <a:r>
              <a:rPr sz="2400" dirty="0">
                <a:solidFill>
                  <a:srgbClr val="33CC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breakers</a:t>
            </a:r>
            <a:endParaRPr sz="2400">
              <a:latin typeface="Tahoma"/>
              <a:cs typeface="Tahoma"/>
            </a:endParaRPr>
          </a:p>
          <a:p>
            <a:pPr marL="346710" indent="-33020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346710" algn="l"/>
              </a:tabLst>
            </a:pPr>
            <a:r>
              <a:rPr sz="2400" spc="-5" dirty="0">
                <a:solidFill>
                  <a:srgbClr val="33CCCC"/>
                </a:solidFill>
                <a:latin typeface="Tahoma"/>
                <a:cs typeface="Tahoma"/>
              </a:rPr>
              <a:t>Fuses</a:t>
            </a:r>
            <a:endParaRPr sz="2400">
              <a:latin typeface="Tahoma"/>
              <a:cs typeface="Tahoma"/>
            </a:endParaRPr>
          </a:p>
          <a:p>
            <a:pPr marL="346710" indent="-33020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346710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Ground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fault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circuit</a:t>
            </a:r>
            <a:r>
              <a:rPr sz="2400" spc="3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interrupters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504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Overloaded</a:t>
            </a:r>
            <a:r>
              <a:rPr sz="3200" spc="-25" dirty="0"/>
              <a:t> </a:t>
            </a:r>
            <a:r>
              <a:rPr sz="3200" spc="-5" dirty="0"/>
              <a:t>Circuits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610350" y="1885950"/>
            <a:ext cx="2222500" cy="4457700"/>
          </a:xfrm>
          <a:custGeom>
            <a:avLst/>
            <a:gdLst/>
            <a:ahLst/>
            <a:cxnLst/>
            <a:rect l="l" t="t" r="r" b="b"/>
            <a:pathLst>
              <a:path w="2222500" h="4457700">
                <a:moveTo>
                  <a:pt x="1111250" y="4457700"/>
                </a:moveTo>
                <a:lnTo>
                  <a:pt x="0" y="4457700"/>
                </a:lnTo>
                <a:lnTo>
                  <a:pt x="0" y="0"/>
                </a:lnTo>
                <a:lnTo>
                  <a:pt x="2222500" y="0"/>
                </a:lnTo>
                <a:lnTo>
                  <a:pt x="2222500" y="4457700"/>
                </a:lnTo>
                <a:lnTo>
                  <a:pt x="1111250" y="4457700"/>
                </a:lnTo>
                <a:close/>
              </a:path>
            </a:pathLst>
          </a:custGeom>
          <a:ln w="38097">
            <a:solidFill>
              <a:srgbClr val="FFB3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1905000"/>
            <a:ext cx="21844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9250" y="4429759"/>
            <a:ext cx="1123950" cy="176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5270" y="6206490"/>
            <a:ext cx="1275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5677"/>
                </a:solidFill>
                <a:latin typeface="Tahoma"/>
                <a:cs typeface="Tahoma"/>
              </a:rPr>
              <a:t>Receptacle</a:t>
            </a:r>
            <a:r>
              <a:rPr sz="1400" spc="-2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5677"/>
                </a:solidFill>
                <a:latin typeface="Tahoma"/>
                <a:cs typeface="Tahoma"/>
              </a:rPr>
              <a:t>type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4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4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4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10" name="Picture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3590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Defective</a:t>
            </a:r>
            <a:r>
              <a:rPr sz="3200" spc="-30" dirty="0"/>
              <a:t> </a:t>
            </a:r>
            <a:r>
              <a:rPr sz="3200" spc="-5" dirty="0"/>
              <a:t>Insulation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2270" y="2091690"/>
            <a:ext cx="470535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 protect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you,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 wires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are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insulated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by 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plastic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or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rubber  covering.	Insulation prevents  conductors from coming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contact  with each other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with</a:t>
            </a:r>
            <a:r>
              <a:rPr sz="2400" spc="50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people.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97180">
              <a:lnSpc>
                <a:spcPct val="100000"/>
              </a:lnSpc>
            </a:pP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Make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sure the insulation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tools 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cords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you are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using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 not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damaged.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0633" y="1953033"/>
            <a:ext cx="3256733" cy="4647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90" y="436879"/>
            <a:ext cx="18884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Grounding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95019" y="2244090"/>
            <a:ext cx="439928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 indent="12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When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 system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properly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grounded,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there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 a  path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that allows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current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to 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travel to the earth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(the</a:t>
            </a:r>
            <a:r>
              <a:rPr sz="2400" spc="25" dirty="0">
                <a:solidFill>
                  <a:srgbClr val="005677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ground).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</a:pP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When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any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electrical system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is  not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properly </a:t>
            </a:r>
            <a:r>
              <a:rPr sz="2400" dirty="0">
                <a:solidFill>
                  <a:srgbClr val="005677"/>
                </a:solidFill>
                <a:latin typeface="Tahoma"/>
                <a:cs typeface="Tahoma"/>
              </a:rPr>
              <a:t>grounded, a </a:t>
            </a:r>
            <a:r>
              <a:rPr sz="2400" spc="-5" dirty="0">
                <a:solidFill>
                  <a:srgbClr val="005677"/>
                </a:solidFill>
                <a:latin typeface="Tahoma"/>
                <a:cs typeface="Tahoma"/>
              </a:rPr>
              <a:t>hazard  exists.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2667000"/>
            <a:ext cx="35814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20" y="6511203"/>
            <a:ext cx="2270760" cy="24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www.Career</a:t>
            </a:r>
            <a:r>
              <a:rPr sz="1400" b="1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Safe</a:t>
            </a:r>
            <a:r>
              <a:rPr sz="1400" spc="-5" dirty="0">
                <a:solidFill>
                  <a:srgbClr val="FAFDFF"/>
                </a:solidFill>
                <a:latin typeface="Tahoma"/>
                <a:cs typeface="Tahoma"/>
                <a:hlinkClick r:id="rId3"/>
              </a:rPr>
              <a:t>Online.com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78220"/>
            <a:ext cx="8665442" cy="6703580"/>
            <a:chOff x="245109" y="-28562"/>
            <a:chExt cx="8665442" cy="6748304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9" y="5415699"/>
              <a:ext cx="2886075" cy="914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45109" y="-28562"/>
              <a:ext cx="8665442" cy="6748304"/>
              <a:chOff x="245109" y="-28562"/>
              <a:chExt cx="8665442" cy="67483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472151" y="-28562"/>
                <a:ext cx="2438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unimas logo 20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579" y="61468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09" y="6414187"/>
                <a:ext cx="2438400" cy="305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D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562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Dr. Yonis. M. Yonis Buswig</vt:lpstr>
      <vt:lpstr>Electrical Hazards</vt:lpstr>
      <vt:lpstr>Exposed Electrical Parts</vt:lpstr>
      <vt:lpstr>Overloaded Circuits</vt:lpstr>
      <vt:lpstr>Overloaded Circuits</vt:lpstr>
      <vt:lpstr>Overloaded Circuits</vt:lpstr>
      <vt:lpstr>Overloaded Circuits</vt:lpstr>
      <vt:lpstr>Defective Insulation</vt:lpstr>
      <vt:lpstr>Grounding</vt:lpstr>
      <vt:lpstr>Power Tools</vt:lpstr>
      <vt:lpstr>Power Tools</vt:lpstr>
      <vt:lpstr>PowerPoint Presentation</vt:lpstr>
      <vt:lpstr>Wet Conditions</vt:lpstr>
      <vt:lpstr>Safe Work Practices</vt:lpstr>
      <vt:lpstr>Safe Work Practices: Training</vt:lpstr>
      <vt:lpstr>Safe Work Practices: Lockout/Tagout</vt:lpstr>
      <vt:lpstr>Summary</vt:lpstr>
      <vt:lpstr>Electrical Safety in the Laboratory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CareerSafe: A Youth Safety Initiative</dc:title>
  <dc:subject>SkillsUSA-VICA Conference, 2003</dc:subject>
  <dc:creator>Lisa London</dc:creator>
  <cp:lastModifiedBy>UNIMAS</cp:lastModifiedBy>
  <cp:revision>10</cp:revision>
  <dcterms:created xsi:type="dcterms:W3CDTF">2017-11-28T11:53:57Z</dcterms:created>
  <dcterms:modified xsi:type="dcterms:W3CDTF">2017-11-29T11:52:25Z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2011-06-21T00:00:00Z</vt:filetime>
  </property>
  <property fmtid="{D5CDD505-2E9C-101B-9397-08002B2CF9AE}" pid="3" name="Creator">
    <vt:lpwstr>Impress</vt:lpwstr>
  </property>
  <property fmtid="{D5CDD505-2E9C-101B-9397-08002B2CF9AE}" pid="4" name="LastSaved">
    <vt:filetime>2017-11-28T00:00:00Z</vt:filetime>
  </property>
</Properties>
</file>