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50" r:id="rId4"/>
    <p:sldId id="348" r:id="rId5"/>
    <p:sldId id="352" r:id="rId6"/>
    <p:sldId id="349" r:id="rId7"/>
    <p:sldId id="323" r:id="rId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AAF0-94E4-4F8B-8F0F-0530EF04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CE952-BC4C-4B03-80A4-6A25D13DF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0D53-8197-4665-B237-EBB123B5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F68DF-6323-4D49-8118-EE33C56E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794B-F743-4E2B-87B7-31C9D67A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17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7E1A-8D7A-433B-879C-3450C23C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AF6AB-578B-4240-9F2B-973EE5A06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9061-4B3A-4811-AA0E-3C96E2A2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F79B-F23B-432A-8C34-A9EE0CBA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AF2E-0409-4657-8C2C-F05EF432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903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7E1177-5780-44AF-99CB-CD170F405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B265E-5FD5-4EB7-916B-2FB8F2FBA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F24CD-71D4-439C-887D-F39F3F7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AABD4-0050-4488-80F9-6A0C4C2C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0D99-8266-4153-8D9A-D3232865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008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9026-3887-4E69-A784-7EB6675C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0D50-061C-43D3-A425-B1C35279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9433-AB11-43EA-86AB-C06BB506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16D0-AFF4-4EA9-A26B-8F5B4264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FC6D-049F-42B8-8F20-2AE9BEB7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218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8B82-456C-40D3-ABD6-4DA4952C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33565-DA99-49F7-87A8-04E9426C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C6941-36B5-491F-AF9A-C5C72F7D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0EEC-C3BA-46B4-AC0F-07800053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22A9-4607-4756-B980-0F722F55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91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7B73-5E75-443F-AF19-24C914BB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B7F5C-0157-42AD-A3D1-2D287B961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A1B8D-917C-41A8-893E-E132835BB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740D0-51A9-44F9-BA7B-4A4DCB50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067A-C8F6-4AFA-A939-6B1D6668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79706-9844-4E24-A505-C02AE4DB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301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DD9E-7E95-4D7E-A440-5785B23B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4A84-B6D5-4DE2-A064-7AAE04351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1E745-50D1-4715-8790-50E49BF57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BC8C0-6218-45EF-8A58-24968C78C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7B86F-B728-486E-9C52-242C7414C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3CD96-8DF3-4FAF-85BB-769311AB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A452E-7BBA-4F1A-8BAE-3D6E44DF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CB2B1-2C5D-4F89-9DE5-5081E1D1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133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F746-FABA-4965-9E4D-D8D20CE8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A4F61-8E07-4E63-BE35-676B91F5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E92CB-0424-479C-B37F-E8BD284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0BE03-A937-4163-87D9-22C1E6FF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514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BFDC8-9674-440A-A29D-65E2A36F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81E7D-AB54-4BDE-A252-6DD322F0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79EAA-8909-472F-BB96-2F530677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599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BC8A-576C-4431-87C4-046518AF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74C7-EC71-4935-98C7-CCA6B988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8DB1F-3E9A-4597-8E3F-43A999BA9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20F10-2B64-421B-8039-FA8A5B85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E6F4B-9F75-472E-9ED4-F528F7BF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C725D-4196-4869-A171-C951E6CD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13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1F90-8DAB-47AA-AEB9-EA9DCE9E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003F8-C0B2-4921-8DAF-A072D9D0E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CA13-C36E-448D-8FD0-37590A373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2071-D233-4B46-9121-747BBA72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1C32B-218F-42CD-97C4-B15F0BFF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D2AC3-2B09-4124-93F6-F40090B8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12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1B89A4-F479-4C8F-BD06-1EEAC2EC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0CC62-8BC3-4395-831A-51AF1B99E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DAC80-E8D6-4295-886E-1B370476F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A6D1-B88A-4274-BB24-E5E2C157D9ED}" type="datetimeFigureOut">
              <a:rPr lang="en-MY" smtClean="0"/>
              <a:t>16/12/2019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4B6C1-33AF-4EF2-B1D0-F53EDB11D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31F4A-6BB7-4C06-8581-32F8D3775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3DEC-ED0E-4121-A1F7-63DFC851A18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558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49446-3110-4034-B3D2-62091A8948E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3" b="25275"/>
          <a:stretch/>
        </p:blipFill>
        <p:spPr>
          <a:xfrm rot="10800000">
            <a:off x="0" y="0"/>
            <a:ext cx="12192000" cy="36020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C73EC-1F50-4093-ADCE-67CB4773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79" y="2957847"/>
            <a:ext cx="9144000" cy="2387600"/>
          </a:xfrm>
        </p:spPr>
        <p:txBody>
          <a:bodyPr>
            <a:normAutofit/>
          </a:bodyPr>
          <a:lstStyle/>
          <a:p>
            <a:r>
              <a:rPr lang="en-MY" b="1" dirty="0"/>
              <a:t>Elements and Principles of Photography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1BD2C-6FC3-4DEE-8A33-BD4C6842D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379" y="5345447"/>
            <a:ext cx="9144000" cy="1655762"/>
          </a:xfrm>
        </p:spPr>
        <p:txBody>
          <a:bodyPr/>
          <a:lstStyle/>
          <a:p>
            <a:r>
              <a:rPr lang="en-MY" dirty="0"/>
              <a:t>Digital Photography and Social Media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90C1E-16E8-49CC-969D-A429B7F3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90" y="5813736"/>
            <a:ext cx="935560" cy="935560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116D44C-7D7D-4607-A7AA-039F9EFE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813352"/>
            <a:ext cx="1968500" cy="9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Elements of Photography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300AE-F7EC-4CE7-AA86-E4EA0E64E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8757"/>
            <a:ext cx="5181600" cy="4198938"/>
          </a:xfrm>
        </p:spPr>
        <p:txBody>
          <a:bodyPr>
            <a:normAutofit/>
          </a:bodyPr>
          <a:lstStyle/>
          <a:p>
            <a:endParaRPr lang="en-MY" dirty="0"/>
          </a:p>
          <a:p>
            <a:endParaRPr lang="en-MY" dirty="0"/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Line</a:t>
            </a:r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Shape</a:t>
            </a:r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Form</a:t>
            </a:r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Texture</a:t>
            </a:r>
          </a:p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02CBD-7DA1-43AA-A92B-04D6A879F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567" y="2448757"/>
            <a:ext cx="5181600" cy="41989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endParaRPr lang="en-MY" dirty="0"/>
          </a:p>
          <a:p>
            <a:pPr marL="571500" indent="-571500">
              <a:buFont typeface="+mj-lt"/>
              <a:buAutoNum type="romanLcPeriod"/>
            </a:pPr>
            <a:endParaRPr lang="en-MY" dirty="0"/>
          </a:p>
          <a:p>
            <a:pPr marL="571500" indent="-571500">
              <a:buFont typeface="+mj-lt"/>
              <a:buAutoNum type="romanLcPeriod" startAt="5"/>
            </a:pPr>
            <a:r>
              <a:rPr lang="en-MY" dirty="0"/>
              <a:t>Pattern</a:t>
            </a:r>
          </a:p>
          <a:p>
            <a:pPr marL="571500" indent="-571500">
              <a:buFont typeface="+mj-lt"/>
              <a:buAutoNum type="romanLcPeriod" startAt="5"/>
            </a:pPr>
            <a:r>
              <a:rPr lang="en-MY" dirty="0"/>
              <a:t>Colour</a:t>
            </a:r>
          </a:p>
          <a:p>
            <a:pPr marL="571500" indent="-571500">
              <a:buFont typeface="+mj-lt"/>
              <a:buAutoNum type="romanLcPeriod" startAt="5"/>
            </a:pPr>
            <a:r>
              <a:rPr lang="en-MY" dirty="0"/>
              <a:t>Space</a:t>
            </a:r>
          </a:p>
          <a:p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D96E07-E09A-43D1-B597-AA54134F83A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600" dirty="0">
              <a:solidFill>
                <a:srgbClr val="000000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B4F5538-9A85-4641-B6B8-FF39EEA774AA}"/>
              </a:ext>
            </a:extLst>
          </p:cNvPr>
          <p:cNvSpPr txBox="1">
            <a:spLocks/>
          </p:cNvSpPr>
          <p:nvPr/>
        </p:nvSpPr>
        <p:spPr>
          <a:xfrm>
            <a:off x="838200" y="1978025"/>
            <a:ext cx="10071101" cy="196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/>
              <a:t>Arrangement of the elements in photography and composing them to create visually impactful image.</a:t>
            </a:r>
          </a:p>
          <a:p>
            <a:r>
              <a:rPr lang="en-MY" dirty="0"/>
              <a:t>Below is the list of elements in photography: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9064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Elements of Photography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D96E07-E09A-43D1-B597-AA54134F83A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600" dirty="0">
              <a:solidFill>
                <a:srgbClr val="000000"/>
              </a:solidFill>
            </a:endParaRPr>
          </a:p>
        </p:txBody>
      </p:sp>
      <p:pic>
        <p:nvPicPr>
          <p:cNvPr id="20" name="Picture 19" descr="A cat with its mouth open&#10;&#10;Description automatically generated">
            <a:extLst>
              <a:ext uri="{FF2B5EF4-FFF2-40B4-BE49-F238E27FC236}">
                <a16:creationId xmlns:a16="http://schemas.microsoft.com/office/drawing/2014/main" id="{9A9D82D8-5EC1-4DFE-AD50-B1F01C688D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371"/>
          <a:stretch/>
        </p:blipFill>
        <p:spPr>
          <a:xfrm>
            <a:off x="1677229" y="1986689"/>
            <a:ext cx="2766646" cy="1755411"/>
          </a:xfrm>
          <a:prstGeom prst="rect">
            <a:avLst/>
          </a:prstGeom>
        </p:spPr>
      </p:pic>
      <p:pic>
        <p:nvPicPr>
          <p:cNvPr id="24" name="Picture 23" descr="A picture containing cup, coffee, table, vase&#10;&#10;Description automatically generated">
            <a:extLst>
              <a:ext uri="{FF2B5EF4-FFF2-40B4-BE49-F238E27FC236}">
                <a16:creationId xmlns:a16="http://schemas.microsoft.com/office/drawing/2014/main" id="{DFA9346E-39DA-4088-B149-97A9285695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-6463" b="8037"/>
          <a:stretch/>
        </p:blipFill>
        <p:spPr>
          <a:xfrm>
            <a:off x="1677229" y="3763996"/>
            <a:ext cx="2766646" cy="1842769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C78C541-F246-47F9-AB63-495F711427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22940" r="7021" b="22838"/>
          <a:stretch/>
        </p:blipFill>
        <p:spPr>
          <a:xfrm>
            <a:off x="4595642" y="1978025"/>
            <a:ext cx="2777720" cy="1764075"/>
          </a:xfrm>
          <a:prstGeom prst="rect">
            <a:avLst/>
          </a:prstGeom>
        </p:spPr>
      </p:pic>
      <p:pic>
        <p:nvPicPr>
          <p:cNvPr id="28" name="Picture 27" descr="A snail sitting on the grass&#10;&#10;Description automatically generated">
            <a:extLst>
              <a:ext uri="{FF2B5EF4-FFF2-40B4-BE49-F238E27FC236}">
                <a16:creationId xmlns:a16="http://schemas.microsoft.com/office/drawing/2014/main" id="{6566D7CB-65F0-44A6-8CE4-BCA59032C5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1" r="3294" b="22444"/>
          <a:stretch/>
        </p:blipFill>
        <p:spPr>
          <a:xfrm>
            <a:off x="4595642" y="3883838"/>
            <a:ext cx="2777720" cy="1722927"/>
          </a:xfrm>
          <a:prstGeom prst="rect">
            <a:avLst/>
          </a:prstGeom>
        </p:spPr>
      </p:pic>
      <p:pic>
        <p:nvPicPr>
          <p:cNvPr id="30" name="Picture 29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374717AC-9DF0-4F16-A440-50E7F826D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4"/>
          <a:stretch/>
        </p:blipFill>
        <p:spPr>
          <a:xfrm>
            <a:off x="7532570" y="1978025"/>
            <a:ext cx="2777720" cy="1764075"/>
          </a:xfrm>
          <a:prstGeom prst="rect">
            <a:avLst/>
          </a:prstGeom>
        </p:spPr>
      </p:pic>
      <p:pic>
        <p:nvPicPr>
          <p:cNvPr id="32" name="Picture 31" descr="A picture containing looking, sitting, mirror, cat&#10;&#10;Description automatically generated">
            <a:extLst>
              <a:ext uri="{FF2B5EF4-FFF2-40B4-BE49-F238E27FC236}">
                <a16:creationId xmlns:a16="http://schemas.microsoft.com/office/drawing/2014/main" id="{A6097F79-F4DF-4BFA-8CDA-3CEB91299A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4" t="27757" r="16003" b="29444"/>
          <a:stretch/>
        </p:blipFill>
        <p:spPr>
          <a:xfrm>
            <a:off x="7532570" y="3883838"/>
            <a:ext cx="2777720" cy="1722927"/>
          </a:xfrm>
          <a:prstGeom prst="rect">
            <a:avLst/>
          </a:prstGeom>
        </p:spPr>
      </p:pic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4639E1E9-D35A-4572-8EB3-BE3ABBACA14D}"/>
              </a:ext>
            </a:extLst>
          </p:cNvPr>
          <p:cNvSpPr txBox="1">
            <a:spLocks/>
          </p:cNvSpPr>
          <p:nvPr/>
        </p:nvSpPr>
        <p:spPr>
          <a:xfrm>
            <a:off x="1531934" y="5704975"/>
            <a:ext cx="7581900" cy="4635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/>
              <a:t>Guess, which element does the picture portrays?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1899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Principles of Photography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300AE-F7EC-4CE7-AA86-E4EA0E64E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7311"/>
            <a:ext cx="5181600" cy="4198938"/>
          </a:xfrm>
        </p:spPr>
        <p:txBody>
          <a:bodyPr>
            <a:normAutofit/>
          </a:bodyPr>
          <a:lstStyle/>
          <a:p>
            <a:endParaRPr lang="en-MY" dirty="0"/>
          </a:p>
          <a:p>
            <a:endParaRPr lang="en-MY" dirty="0"/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Unity or Harmony</a:t>
            </a:r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Balance</a:t>
            </a:r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Emphasis</a:t>
            </a:r>
          </a:p>
          <a:p>
            <a:pPr marL="571500" indent="-571500">
              <a:buFont typeface="+mj-lt"/>
              <a:buAutoNum type="romanLcPeriod"/>
            </a:pPr>
            <a:r>
              <a:rPr lang="en-MY" dirty="0"/>
              <a:t>Proportion</a:t>
            </a:r>
          </a:p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02CBD-7DA1-43AA-A92B-04D6A879F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2586"/>
            <a:ext cx="5181600" cy="41989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endParaRPr lang="en-MY" dirty="0"/>
          </a:p>
          <a:p>
            <a:pPr marL="571500" indent="-571500">
              <a:buFont typeface="+mj-lt"/>
              <a:buAutoNum type="romanLcPeriod"/>
            </a:pPr>
            <a:endParaRPr lang="en-MY" dirty="0"/>
          </a:p>
          <a:p>
            <a:pPr marL="571500" indent="-571500">
              <a:buFont typeface="+mj-lt"/>
              <a:buAutoNum type="romanLcPeriod" startAt="5"/>
            </a:pPr>
            <a:r>
              <a:rPr lang="en-MY" dirty="0"/>
              <a:t>Contrast</a:t>
            </a:r>
          </a:p>
          <a:p>
            <a:pPr marL="571500" indent="-571500">
              <a:buFont typeface="+mj-lt"/>
              <a:buAutoNum type="romanLcPeriod" startAt="5"/>
            </a:pPr>
            <a:r>
              <a:rPr lang="en-MY" dirty="0"/>
              <a:t>Rhythm or Repetition</a:t>
            </a:r>
          </a:p>
          <a:p>
            <a:pPr marL="571500" indent="-571500">
              <a:buFont typeface="+mj-lt"/>
              <a:buAutoNum type="romanLcPeriod" startAt="5"/>
            </a:pPr>
            <a:r>
              <a:rPr lang="en-MY" dirty="0"/>
              <a:t>Movement</a:t>
            </a:r>
          </a:p>
          <a:p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D96E07-E09A-43D1-B597-AA54134F83A5}"/>
              </a:ext>
            </a:extLst>
          </p:cNvPr>
          <p:cNvSpPr txBox="1">
            <a:spLocks/>
          </p:cNvSpPr>
          <p:nvPr/>
        </p:nvSpPr>
        <p:spPr>
          <a:xfrm>
            <a:off x="990600" y="33554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600" dirty="0">
              <a:solidFill>
                <a:srgbClr val="000000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C5BEB83-B2BA-4290-932A-856A08A8D6C7}"/>
              </a:ext>
            </a:extLst>
          </p:cNvPr>
          <p:cNvSpPr txBox="1">
            <a:spLocks/>
          </p:cNvSpPr>
          <p:nvPr/>
        </p:nvSpPr>
        <p:spPr>
          <a:xfrm>
            <a:off x="838200" y="1981201"/>
            <a:ext cx="10071101" cy="196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/>
              <a:t>Arrangement of the elements in photography and composing them to create visually impactful image.</a:t>
            </a:r>
          </a:p>
          <a:p>
            <a:r>
              <a:rPr lang="en-MY" dirty="0"/>
              <a:t>Below is the list of principles in photography: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5024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Principles of Photography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D96E07-E09A-43D1-B597-AA54134F83A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600" dirty="0">
              <a:solidFill>
                <a:srgbClr val="000000"/>
              </a:solidFill>
            </a:endParaRPr>
          </a:p>
        </p:txBody>
      </p:sp>
      <p:pic>
        <p:nvPicPr>
          <p:cNvPr id="20" name="Picture 19" descr="A cat with its mouth open&#10;&#10;Description automatically generated">
            <a:extLst>
              <a:ext uri="{FF2B5EF4-FFF2-40B4-BE49-F238E27FC236}">
                <a16:creationId xmlns:a16="http://schemas.microsoft.com/office/drawing/2014/main" id="{9A9D82D8-5EC1-4DFE-AD50-B1F01C688D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371"/>
          <a:stretch/>
        </p:blipFill>
        <p:spPr>
          <a:xfrm>
            <a:off x="1677229" y="1986689"/>
            <a:ext cx="2766646" cy="1755411"/>
          </a:xfrm>
          <a:prstGeom prst="rect">
            <a:avLst/>
          </a:prstGeom>
        </p:spPr>
      </p:pic>
      <p:pic>
        <p:nvPicPr>
          <p:cNvPr id="24" name="Picture 23" descr="A picture containing cup, coffee, table, vase&#10;&#10;Description automatically generated">
            <a:extLst>
              <a:ext uri="{FF2B5EF4-FFF2-40B4-BE49-F238E27FC236}">
                <a16:creationId xmlns:a16="http://schemas.microsoft.com/office/drawing/2014/main" id="{DFA9346E-39DA-4088-B149-97A9285695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-6463" b="8037"/>
          <a:stretch/>
        </p:blipFill>
        <p:spPr>
          <a:xfrm>
            <a:off x="1677229" y="3763996"/>
            <a:ext cx="2766646" cy="1842769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C78C541-F246-47F9-AB63-495F711427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22940" r="7021" b="22838"/>
          <a:stretch/>
        </p:blipFill>
        <p:spPr>
          <a:xfrm>
            <a:off x="4595642" y="1978025"/>
            <a:ext cx="2777720" cy="1764075"/>
          </a:xfrm>
          <a:prstGeom prst="rect">
            <a:avLst/>
          </a:prstGeom>
        </p:spPr>
      </p:pic>
      <p:pic>
        <p:nvPicPr>
          <p:cNvPr id="28" name="Picture 27" descr="A snail sitting on the grass&#10;&#10;Description automatically generated">
            <a:extLst>
              <a:ext uri="{FF2B5EF4-FFF2-40B4-BE49-F238E27FC236}">
                <a16:creationId xmlns:a16="http://schemas.microsoft.com/office/drawing/2014/main" id="{6566D7CB-65F0-44A6-8CE4-BCA59032C5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1" r="3294" b="22444"/>
          <a:stretch/>
        </p:blipFill>
        <p:spPr>
          <a:xfrm>
            <a:off x="4595642" y="3883838"/>
            <a:ext cx="2777720" cy="1722927"/>
          </a:xfrm>
          <a:prstGeom prst="rect">
            <a:avLst/>
          </a:prstGeom>
        </p:spPr>
      </p:pic>
      <p:pic>
        <p:nvPicPr>
          <p:cNvPr id="30" name="Picture 29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374717AC-9DF0-4F16-A440-50E7F826D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4"/>
          <a:stretch/>
        </p:blipFill>
        <p:spPr>
          <a:xfrm>
            <a:off x="7532570" y="1978025"/>
            <a:ext cx="2777720" cy="1764075"/>
          </a:xfrm>
          <a:prstGeom prst="rect">
            <a:avLst/>
          </a:prstGeom>
        </p:spPr>
      </p:pic>
      <p:pic>
        <p:nvPicPr>
          <p:cNvPr id="32" name="Picture 31" descr="A picture containing looking, sitting, mirror, cat&#10;&#10;Description automatically generated">
            <a:extLst>
              <a:ext uri="{FF2B5EF4-FFF2-40B4-BE49-F238E27FC236}">
                <a16:creationId xmlns:a16="http://schemas.microsoft.com/office/drawing/2014/main" id="{A6097F79-F4DF-4BFA-8CDA-3CEB91299A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4" t="27757" r="16003" b="29444"/>
          <a:stretch/>
        </p:blipFill>
        <p:spPr>
          <a:xfrm>
            <a:off x="7532570" y="3883838"/>
            <a:ext cx="2777720" cy="1722927"/>
          </a:xfrm>
          <a:prstGeom prst="rect">
            <a:avLst/>
          </a:prstGeom>
        </p:spPr>
      </p:pic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4639E1E9-D35A-4572-8EB3-BE3ABBACA14D}"/>
              </a:ext>
            </a:extLst>
          </p:cNvPr>
          <p:cNvSpPr txBox="1">
            <a:spLocks/>
          </p:cNvSpPr>
          <p:nvPr/>
        </p:nvSpPr>
        <p:spPr>
          <a:xfrm>
            <a:off x="1531934" y="5704975"/>
            <a:ext cx="7581900" cy="4635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/>
              <a:t>Guess, which principle does the picture portrays?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3157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A3D1E0-D7CE-46F7-B519-1C9384459F47}"/>
              </a:ext>
            </a:extLst>
          </p:cNvPr>
          <p:cNvPicPr/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8892" r="1" b="68138"/>
          <a:stretch/>
        </p:blipFill>
        <p:spPr>
          <a:xfrm rot="10800000">
            <a:off x="0" y="0"/>
            <a:ext cx="12192000" cy="19812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0EB7-8754-44F5-9580-BAEF33F5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Rule of 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300AE-F7EC-4CE7-AA86-E4EA0E64E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8025"/>
            <a:ext cx="5181600" cy="4198938"/>
          </a:xfrm>
        </p:spPr>
        <p:txBody>
          <a:bodyPr>
            <a:normAutofit/>
          </a:bodyPr>
          <a:lstStyle/>
          <a:p>
            <a:r>
              <a:rPr lang="en-MY" dirty="0"/>
              <a:t>The subject matter is placed in the intersections that occupied a third or place things along the imaginary lines. </a:t>
            </a:r>
          </a:p>
          <a:p>
            <a:r>
              <a:rPr lang="en-MY" dirty="0"/>
              <a:t>The placement are on the third of the way up, third of the way in from the left or in any of the invert arrangements. </a:t>
            </a:r>
          </a:p>
          <a:p>
            <a:endParaRPr lang="en-MY" dirty="0"/>
          </a:p>
        </p:txBody>
      </p:sp>
      <p:pic>
        <p:nvPicPr>
          <p:cNvPr id="11" name="Content Placeholder 10" descr="A picture containing sitting, water, table&#10;&#10;Description automatically generated">
            <a:extLst>
              <a:ext uri="{FF2B5EF4-FFF2-40B4-BE49-F238E27FC236}">
                <a16:creationId xmlns:a16="http://schemas.microsoft.com/office/drawing/2014/main" id="{AE182F9D-A073-403B-AEA4-41517CFF28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17934" b="21381"/>
          <a:stretch/>
        </p:blipFill>
        <p:spPr>
          <a:xfrm>
            <a:off x="6973823" y="2731007"/>
            <a:ext cx="3888645" cy="2548129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37E358-FC44-48A9-98E9-B81DB13D8D1C}"/>
              </a:ext>
            </a:extLst>
          </p:cNvPr>
          <p:cNvGrpSpPr/>
          <p:nvPr/>
        </p:nvGrpSpPr>
        <p:grpSpPr>
          <a:xfrm>
            <a:off x="10282234" y="6172200"/>
            <a:ext cx="1627141" cy="475495"/>
            <a:chOff x="5608634" y="6273800"/>
            <a:chExt cx="1627141" cy="4754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8131B7-B559-4881-964B-9BF7D76A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634" y="6273995"/>
              <a:ext cx="475300" cy="475300"/>
            </a:xfrm>
            <a:prstGeom prst="rect">
              <a:avLst/>
            </a:prstGeom>
          </p:spPr>
        </p:pic>
        <p:pic>
          <p:nvPicPr>
            <p:cNvPr id="10" name="Picture 9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92E367BA-AE5C-4CE9-8532-3214FE6B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701" y="6273800"/>
              <a:ext cx="1000074" cy="47549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D96E07-E09A-43D1-B597-AA54134F83A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600" dirty="0">
              <a:solidFill>
                <a:srgbClr val="000000"/>
              </a:solidFill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BB9C7C1-414F-404E-8B3C-DFEAE4F77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414542"/>
              </p:ext>
            </p:extLst>
          </p:nvPr>
        </p:nvGraphicFramePr>
        <p:xfrm>
          <a:off x="6973823" y="2731008"/>
          <a:ext cx="3888645" cy="254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15">
                  <a:extLst>
                    <a:ext uri="{9D8B030D-6E8A-4147-A177-3AD203B41FA5}">
                      <a16:colId xmlns:a16="http://schemas.microsoft.com/office/drawing/2014/main" val="3427353467"/>
                    </a:ext>
                  </a:extLst>
                </a:gridCol>
                <a:gridCol w="1296215">
                  <a:extLst>
                    <a:ext uri="{9D8B030D-6E8A-4147-A177-3AD203B41FA5}">
                      <a16:colId xmlns:a16="http://schemas.microsoft.com/office/drawing/2014/main" val="1469677726"/>
                    </a:ext>
                  </a:extLst>
                </a:gridCol>
                <a:gridCol w="1296215">
                  <a:extLst>
                    <a:ext uri="{9D8B030D-6E8A-4147-A177-3AD203B41FA5}">
                      <a16:colId xmlns:a16="http://schemas.microsoft.com/office/drawing/2014/main" val="2444578445"/>
                    </a:ext>
                  </a:extLst>
                </a:gridCol>
              </a:tblGrid>
              <a:tr h="849376">
                <a:tc>
                  <a:txBody>
                    <a:bodyPr/>
                    <a:lstStyle/>
                    <a:p>
                      <a:endParaRPr lang="en-MY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8448"/>
                  </a:ext>
                </a:extLst>
              </a:tr>
              <a:tr h="849376">
                <a:tc>
                  <a:txBody>
                    <a:bodyPr/>
                    <a:lstStyle/>
                    <a:p>
                      <a:endParaRPr lang="en-MY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735761"/>
                  </a:ext>
                </a:extLst>
              </a:tr>
              <a:tr h="849376">
                <a:tc>
                  <a:txBody>
                    <a:bodyPr/>
                    <a:lstStyle/>
                    <a:p>
                      <a:endParaRPr lang="en-MY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dirty="0">
                        <a:ln>
                          <a:noFill/>
                        </a:ln>
                        <a:noFill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23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94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49446-3110-4034-B3D2-62091A8948E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3" b="25275"/>
          <a:stretch/>
        </p:blipFill>
        <p:spPr>
          <a:xfrm rot="10800000">
            <a:off x="0" y="0"/>
            <a:ext cx="12192000" cy="36020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  <a:reflection endPos="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C73EC-1F50-4093-ADCE-67CB4773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79" y="2957847"/>
            <a:ext cx="9144000" cy="2387600"/>
          </a:xfrm>
        </p:spPr>
        <p:txBody>
          <a:bodyPr>
            <a:normAutofit/>
          </a:bodyPr>
          <a:lstStyle/>
          <a:p>
            <a:r>
              <a:rPr lang="en-MY" b="1" dirty="0"/>
              <a:t>Thank You</a:t>
            </a:r>
            <a:br>
              <a:rPr lang="en-MY" b="1" dirty="0"/>
            </a:br>
            <a:endParaRPr lang="en-MY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1BD2C-6FC3-4DEE-8A33-BD4C6842D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379" y="5345447"/>
            <a:ext cx="9144000" cy="1655762"/>
          </a:xfrm>
        </p:spPr>
        <p:txBody>
          <a:bodyPr/>
          <a:lstStyle/>
          <a:p>
            <a:r>
              <a:rPr lang="en-MY" dirty="0"/>
              <a:t>Digital Photography and Social Media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90C1E-16E8-49CC-969D-A429B7F3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90" y="5813736"/>
            <a:ext cx="935560" cy="935560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116D44C-7D7D-4607-A7AA-039F9EFE3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813352"/>
            <a:ext cx="1968500" cy="9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166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Elements and Principles of Photography</vt:lpstr>
      <vt:lpstr>Elements of Photography</vt:lpstr>
      <vt:lpstr>Elements of Photography</vt:lpstr>
      <vt:lpstr>Principles of Photography</vt:lpstr>
      <vt:lpstr>Principles of Photography</vt:lpstr>
      <vt:lpstr>Rule of Third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Documentation Setup for Photography </dc:title>
  <dc:creator>Mohamad Zamhari Abol Hassan</dc:creator>
  <cp:lastModifiedBy>Mohamad Zamhari bin Abol Hassan</cp:lastModifiedBy>
  <cp:revision>14</cp:revision>
  <dcterms:created xsi:type="dcterms:W3CDTF">2019-12-08T11:38:11Z</dcterms:created>
  <dcterms:modified xsi:type="dcterms:W3CDTF">2019-12-15T18:08:56Z</dcterms:modified>
</cp:coreProperties>
</file>