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sldIdLst>
    <p:sldId id="256" r:id="rId5"/>
    <p:sldId id="257" r:id="rId6"/>
    <p:sldId id="259" r:id="rId7"/>
    <p:sldId id="260" r:id="rId8"/>
    <p:sldId id="258" r:id="rId9"/>
    <p:sldId id="261" r:id="rId10"/>
    <p:sldId id="262" r:id="rId11"/>
    <p:sldId id="263" r:id="rId12"/>
    <p:sldId id="264" r:id="rId13"/>
    <p:sldId id="265" r:id="rId14"/>
    <p:sldId id="266" r:id="rId15"/>
    <p:sldId id="267" r:id="rId16"/>
    <p:sldId id="268" r:id="rId17"/>
    <p:sldId id="269"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1248" autoAdjust="0"/>
  </p:normalViewPr>
  <p:slideViewPr>
    <p:cSldViewPr snapToGrid="0">
      <p:cViewPr varScale="1">
        <p:scale>
          <a:sx n="45" d="100"/>
          <a:sy n="45" d="100"/>
        </p:scale>
        <p:origin x="1698" y="42"/>
      </p:cViewPr>
      <p:guideLst/>
    </p:cSldViewPr>
  </p:slideViewPr>
  <p:notesTextViewPr>
    <p:cViewPr>
      <p:scale>
        <a:sx n="1" d="1"/>
        <a:sy n="1" d="1"/>
      </p:scale>
      <p:origin x="0" y="0"/>
    </p:cViewPr>
  </p:notesTextViewPr>
  <p:notesViewPr>
    <p:cSldViewPr snapToGrid="0">
      <p:cViewPr varScale="1">
        <p:scale>
          <a:sx n="67" d="100"/>
          <a:sy n="67" d="100"/>
        </p:scale>
        <p:origin x="322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18F0A3-27DA-419F-861E-E37CD6452384}" type="doc">
      <dgm:prSet loTypeId="urn:microsoft.com/office/officeart/2005/8/layout/radial5" loCatId="relationship" qsTypeId="urn:microsoft.com/office/officeart/2005/8/quickstyle/3d2" qsCatId="3D" csTypeId="urn:microsoft.com/office/officeart/2005/8/colors/colorful1" csCatId="colorful" phldr="1"/>
      <dgm:spPr/>
      <dgm:t>
        <a:bodyPr/>
        <a:lstStyle/>
        <a:p>
          <a:endParaRPr lang="en-US"/>
        </a:p>
      </dgm:t>
    </dgm:pt>
    <dgm:pt modelId="{853F0A43-AA17-48AF-A410-6E72AABBB788}">
      <dgm:prSet phldrT="[Text]"/>
      <dgm:spPr/>
      <dgm:t>
        <a:bodyPr/>
        <a:lstStyle/>
        <a:p>
          <a:r>
            <a:rPr lang="en-US" dirty="0" smtClean="0"/>
            <a:t>HR Functions</a:t>
          </a:r>
          <a:endParaRPr lang="en-US" dirty="0"/>
        </a:p>
      </dgm:t>
    </dgm:pt>
    <dgm:pt modelId="{2DB68938-A345-44DA-A146-51648BE2A7E4}" type="parTrans" cxnId="{AFE4E334-400D-4386-8346-351A3206E26A}">
      <dgm:prSet/>
      <dgm:spPr/>
      <dgm:t>
        <a:bodyPr/>
        <a:lstStyle/>
        <a:p>
          <a:endParaRPr lang="en-US"/>
        </a:p>
      </dgm:t>
    </dgm:pt>
    <dgm:pt modelId="{936014EF-1CB5-4E06-AD69-F8EB95C9888E}" type="sibTrans" cxnId="{AFE4E334-400D-4386-8346-351A3206E26A}">
      <dgm:prSet/>
      <dgm:spPr/>
      <dgm:t>
        <a:bodyPr/>
        <a:lstStyle/>
        <a:p>
          <a:endParaRPr lang="en-US"/>
        </a:p>
      </dgm:t>
    </dgm:pt>
    <dgm:pt modelId="{3AF05024-CE4B-495C-9692-1EE39A1AE17B}">
      <dgm:prSet phldrT="[Text]" custT="1"/>
      <dgm:spPr/>
      <dgm:t>
        <a:bodyPr/>
        <a:lstStyle/>
        <a:p>
          <a:r>
            <a:rPr lang="en-US" sz="1800" dirty="0" smtClean="0"/>
            <a:t>HR Planning</a:t>
          </a:r>
          <a:endParaRPr lang="en-US" sz="1800" dirty="0"/>
        </a:p>
      </dgm:t>
    </dgm:pt>
    <dgm:pt modelId="{8F04FD0D-B72F-400B-894D-0EA272754D60}" type="parTrans" cxnId="{4A3A3506-DF35-42E1-82E3-4F78B6217740}">
      <dgm:prSet/>
      <dgm:spPr/>
      <dgm:t>
        <a:bodyPr/>
        <a:lstStyle/>
        <a:p>
          <a:endParaRPr lang="en-US"/>
        </a:p>
      </dgm:t>
    </dgm:pt>
    <dgm:pt modelId="{18B75E93-E5BC-4227-8180-BFBC52421C17}" type="sibTrans" cxnId="{4A3A3506-DF35-42E1-82E3-4F78B6217740}">
      <dgm:prSet/>
      <dgm:spPr/>
      <dgm:t>
        <a:bodyPr/>
        <a:lstStyle/>
        <a:p>
          <a:endParaRPr lang="en-US"/>
        </a:p>
      </dgm:t>
    </dgm:pt>
    <dgm:pt modelId="{66A90246-2F91-418E-AFCF-DCCB8EFE430C}">
      <dgm:prSet phldrT="[Text]" custT="1"/>
      <dgm:spPr/>
      <dgm:t>
        <a:bodyPr/>
        <a:lstStyle/>
        <a:p>
          <a:r>
            <a:rPr lang="en-US" sz="2000" dirty="0" smtClean="0"/>
            <a:t>Job analysis</a:t>
          </a:r>
          <a:endParaRPr lang="en-US" sz="2000" dirty="0"/>
        </a:p>
      </dgm:t>
    </dgm:pt>
    <dgm:pt modelId="{5D362753-1876-470E-9E83-F0AB597D93D7}" type="parTrans" cxnId="{803BE722-754F-45C3-A6BD-F177ADB48BD6}">
      <dgm:prSet/>
      <dgm:spPr/>
      <dgm:t>
        <a:bodyPr/>
        <a:lstStyle/>
        <a:p>
          <a:endParaRPr lang="en-US"/>
        </a:p>
      </dgm:t>
    </dgm:pt>
    <dgm:pt modelId="{5ED563E4-0E7C-4DD8-B7CE-FCD5A9D3DB0A}" type="sibTrans" cxnId="{803BE722-754F-45C3-A6BD-F177ADB48BD6}">
      <dgm:prSet/>
      <dgm:spPr/>
      <dgm:t>
        <a:bodyPr/>
        <a:lstStyle/>
        <a:p>
          <a:endParaRPr lang="en-US"/>
        </a:p>
      </dgm:t>
    </dgm:pt>
    <dgm:pt modelId="{5EC0C6BD-729C-4297-8AD1-7B7A6B1FDD07}">
      <dgm:prSet phldrT="[Text]" custT="1"/>
      <dgm:spPr/>
      <dgm:t>
        <a:bodyPr/>
        <a:lstStyle/>
        <a:p>
          <a:pPr algn="ctr"/>
          <a:r>
            <a:rPr lang="en-US" sz="1200" dirty="0" smtClean="0"/>
            <a:t>Recruitment &amp; Selection</a:t>
          </a:r>
          <a:endParaRPr lang="en-US" sz="1200" dirty="0"/>
        </a:p>
      </dgm:t>
    </dgm:pt>
    <dgm:pt modelId="{A401956C-3CA3-4E7E-8AE9-C8BBF94A4B65}" type="parTrans" cxnId="{A56DD8A4-AB49-4804-99FD-83F8A8A3CC8D}">
      <dgm:prSet/>
      <dgm:spPr/>
      <dgm:t>
        <a:bodyPr/>
        <a:lstStyle/>
        <a:p>
          <a:endParaRPr lang="en-US"/>
        </a:p>
      </dgm:t>
    </dgm:pt>
    <dgm:pt modelId="{54110775-D619-45B8-AAFE-EDEA3F750146}" type="sibTrans" cxnId="{A56DD8A4-AB49-4804-99FD-83F8A8A3CC8D}">
      <dgm:prSet/>
      <dgm:spPr/>
      <dgm:t>
        <a:bodyPr/>
        <a:lstStyle/>
        <a:p>
          <a:endParaRPr lang="en-US"/>
        </a:p>
      </dgm:t>
    </dgm:pt>
    <dgm:pt modelId="{9709A941-69F3-4091-9931-5C8C26541C1B}">
      <dgm:prSet phldrT="[Text]" custT="1"/>
      <dgm:spPr/>
      <dgm:t>
        <a:bodyPr/>
        <a:lstStyle/>
        <a:p>
          <a:r>
            <a:rPr lang="en-US" sz="1200" dirty="0" smtClean="0"/>
            <a:t>Training &amp; Development</a:t>
          </a:r>
          <a:endParaRPr lang="en-US" sz="1200" dirty="0"/>
        </a:p>
      </dgm:t>
    </dgm:pt>
    <dgm:pt modelId="{BB67EC8E-4BA3-4659-BC3B-2A813A93899C}" type="parTrans" cxnId="{8CD9E498-E6F3-4696-825F-872784925FA8}">
      <dgm:prSet/>
      <dgm:spPr/>
      <dgm:t>
        <a:bodyPr/>
        <a:lstStyle/>
        <a:p>
          <a:endParaRPr lang="en-US"/>
        </a:p>
      </dgm:t>
    </dgm:pt>
    <dgm:pt modelId="{8EC8D25B-7153-4978-95B8-EDC30FFCB2C2}" type="sibTrans" cxnId="{8CD9E498-E6F3-4696-825F-872784925FA8}">
      <dgm:prSet/>
      <dgm:spPr/>
      <dgm:t>
        <a:bodyPr/>
        <a:lstStyle/>
        <a:p>
          <a:endParaRPr lang="en-US"/>
        </a:p>
      </dgm:t>
    </dgm:pt>
    <dgm:pt modelId="{F731D549-7720-421E-BD32-653715CBC13E}">
      <dgm:prSet phldrT="[Text]" custT="1"/>
      <dgm:spPr/>
      <dgm:t>
        <a:bodyPr/>
        <a:lstStyle/>
        <a:p>
          <a:r>
            <a:rPr lang="en-US" sz="1200" dirty="0" smtClean="0"/>
            <a:t>Employment laws</a:t>
          </a:r>
          <a:endParaRPr lang="en-US" sz="1200" dirty="0"/>
        </a:p>
      </dgm:t>
    </dgm:pt>
    <dgm:pt modelId="{8BE402BB-FB58-407F-8CB7-9FFD06214837}" type="parTrans" cxnId="{E2B08B5C-8E2D-498E-B928-C99A9F92FD7C}">
      <dgm:prSet/>
      <dgm:spPr/>
      <dgm:t>
        <a:bodyPr/>
        <a:lstStyle/>
        <a:p>
          <a:endParaRPr lang="en-US"/>
        </a:p>
      </dgm:t>
    </dgm:pt>
    <dgm:pt modelId="{FD2BB296-B3BB-4AE1-8830-0FB99C8B519D}" type="sibTrans" cxnId="{E2B08B5C-8E2D-498E-B928-C99A9F92FD7C}">
      <dgm:prSet/>
      <dgm:spPr/>
      <dgm:t>
        <a:bodyPr/>
        <a:lstStyle/>
        <a:p>
          <a:endParaRPr lang="en-US"/>
        </a:p>
      </dgm:t>
    </dgm:pt>
    <dgm:pt modelId="{AD5BE06C-1525-44BA-BCFC-62E2B29F791D}">
      <dgm:prSet phldrT="[Text]" custT="1"/>
      <dgm:spPr/>
      <dgm:t>
        <a:bodyPr/>
        <a:lstStyle/>
        <a:p>
          <a:r>
            <a:rPr lang="en-US" sz="1200" dirty="0" smtClean="0"/>
            <a:t>Managing Performance</a:t>
          </a:r>
          <a:endParaRPr lang="en-US" sz="1200" dirty="0"/>
        </a:p>
      </dgm:t>
    </dgm:pt>
    <dgm:pt modelId="{70ED0BAB-4919-43A6-8D20-5FE4BF059175}" type="parTrans" cxnId="{9FBCC5ED-116C-45BE-ADEE-EC9B94A87F0A}">
      <dgm:prSet/>
      <dgm:spPr/>
      <dgm:t>
        <a:bodyPr/>
        <a:lstStyle/>
        <a:p>
          <a:endParaRPr lang="en-US"/>
        </a:p>
      </dgm:t>
    </dgm:pt>
    <dgm:pt modelId="{6607F6E6-D14A-4630-B846-5A2D21228FD3}" type="sibTrans" cxnId="{9FBCC5ED-116C-45BE-ADEE-EC9B94A87F0A}">
      <dgm:prSet/>
      <dgm:spPr/>
      <dgm:t>
        <a:bodyPr/>
        <a:lstStyle/>
        <a:p>
          <a:endParaRPr lang="en-US"/>
        </a:p>
      </dgm:t>
    </dgm:pt>
    <dgm:pt modelId="{A50DFA0C-7957-49A0-86D4-7E0026A75E03}">
      <dgm:prSet phldrT="[Text]" custT="1"/>
      <dgm:spPr/>
      <dgm:t>
        <a:bodyPr/>
        <a:lstStyle/>
        <a:p>
          <a:r>
            <a:rPr lang="en-US" sz="1100" dirty="0" smtClean="0"/>
            <a:t>Compensation &amp; Benefits</a:t>
          </a:r>
          <a:endParaRPr lang="en-US" sz="1100" dirty="0"/>
        </a:p>
      </dgm:t>
    </dgm:pt>
    <dgm:pt modelId="{1A7DB673-8542-45CC-B713-1A5E02D9F941}" type="parTrans" cxnId="{DFFB57FE-293F-40CF-A8B2-6B13ABA3A55C}">
      <dgm:prSet/>
      <dgm:spPr/>
      <dgm:t>
        <a:bodyPr/>
        <a:lstStyle/>
        <a:p>
          <a:endParaRPr lang="en-US"/>
        </a:p>
      </dgm:t>
    </dgm:pt>
    <dgm:pt modelId="{65406E15-EA8D-40BB-9077-1CE0251336AF}" type="sibTrans" cxnId="{DFFB57FE-293F-40CF-A8B2-6B13ABA3A55C}">
      <dgm:prSet/>
      <dgm:spPr/>
      <dgm:t>
        <a:bodyPr/>
        <a:lstStyle/>
        <a:p>
          <a:endParaRPr lang="en-US"/>
        </a:p>
      </dgm:t>
    </dgm:pt>
    <dgm:pt modelId="{62564CD0-389B-495A-8E7C-56A16B54BBFD}" type="pres">
      <dgm:prSet presAssocID="{0B18F0A3-27DA-419F-861E-E37CD6452384}" presName="Name0" presStyleCnt="0">
        <dgm:presLayoutVars>
          <dgm:chMax val="1"/>
          <dgm:dir/>
          <dgm:animLvl val="ctr"/>
          <dgm:resizeHandles val="exact"/>
        </dgm:presLayoutVars>
      </dgm:prSet>
      <dgm:spPr/>
    </dgm:pt>
    <dgm:pt modelId="{188A45B9-D9F0-44FB-B4BC-F26F8397C72F}" type="pres">
      <dgm:prSet presAssocID="{853F0A43-AA17-48AF-A410-6E72AABBB788}" presName="centerShape" presStyleLbl="node0" presStyleIdx="0" presStyleCnt="1"/>
      <dgm:spPr/>
    </dgm:pt>
    <dgm:pt modelId="{E19BAE52-317D-460B-9A11-5CC92C3EFE17}" type="pres">
      <dgm:prSet presAssocID="{8F04FD0D-B72F-400B-894D-0EA272754D60}" presName="parTrans" presStyleLbl="sibTrans2D1" presStyleIdx="0" presStyleCnt="7"/>
      <dgm:spPr/>
    </dgm:pt>
    <dgm:pt modelId="{66057F0A-7992-4A78-8F10-8544349941AA}" type="pres">
      <dgm:prSet presAssocID="{8F04FD0D-B72F-400B-894D-0EA272754D60}" presName="connectorText" presStyleLbl="sibTrans2D1" presStyleIdx="0" presStyleCnt="7"/>
      <dgm:spPr/>
    </dgm:pt>
    <dgm:pt modelId="{E12EE3C4-EB35-45C7-9E11-8107808DE2D5}" type="pres">
      <dgm:prSet presAssocID="{3AF05024-CE4B-495C-9692-1EE39A1AE17B}" presName="node" presStyleLbl="node1" presStyleIdx="0" presStyleCnt="7" custRadScaleInc="0">
        <dgm:presLayoutVars>
          <dgm:bulletEnabled val="1"/>
        </dgm:presLayoutVars>
      </dgm:prSet>
      <dgm:spPr/>
    </dgm:pt>
    <dgm:pt modelId="{31CF9498-76CA-4575-A86B-F8CCBAB4BB75}" type="pres">
      <dgm:prSet presAssocID="{5D362753-1876-470E-9E83-F0AB597D93D7}" presName="parTrans" presStyleLbl="sibTrans2D1" presStyleIdx="1" presStyleCnt="7"/>
      <dgm:spPr/>
    </dgm:pt>
    <dgm:pt modelId="{4A313731-46AE-42F3-AC5C-3C2E1BF5FC9E}" type="pres">
      <dgm:prSet presAssocID="{5D362753-1876-470E-9E83-F0AB597D93D7}" presName="connectorText" presStyleLbl="sibTrans2D1" presStyleIdx="1" presStyleCnt="7"/>
      <dgm:spPr/>
    </dgm:pt>
    <dgm:pt modelId="{3162A915-8A31-4C17-90BA-4D65D691537E}" type="pres">
      <dgm:prSet presAssocID="{66A90246-2F91-418E-AFCF-DCCB8EFE430C}" presName="node" presStyleLbl="node1" presStyleIdx="1" presStyleCnt="7" custRadScaleRad="98621" custRadScaleInc="10872">
        <dgm:presLayoutVars>
          <dgm:bulletEnabled val="1"/>
        </dgm:presLayoutVars>
      </dgm:prSet>
      <dgm:spPr/>
    </dgm:pt>
    <dgm:pt modelId="{6B3D45A3-C605-4FFB-8232-D5D10AE83336}" type="pres">
      <dgm:prSet presAssocID="{A401956C-3CA3-4E7E-8AE9-C8BBF94A4B65}" presName="parTrans" presStyleLbl="sibTrans2D1" presStyleIdx="2" presStyleCnt="7"/>
      <dgm:spPr/>
    </dgm:pt>
    <dgm:pt modelId="{727AC8F0-7484-425E-B617-E3ABD208B0D7}" type="pres">
      <dgm:prSet presAssocID="{A401956C-3CA3-4E7E-8AE9-C8BBF94A4B65}" presName="connectorText" presStyleLbl="sibTrans2D1" presStyleIdx="2" presStyleCnt="7"/>
      <dgm:spPr/>
    </dgm:pt>
    <dgm:pt modelId="{AB1213DC-3943-4330-BA87-6461DD5303B5}" type="pres">
      <dgm:prSet presAssocID="{5EC0C6BD-729C-4297-8AD1-7B7A6B1FDD07}" presName="node" presStyleLbl="node1" presStyleIdx="2" presStyleCnt="7">
        <dgm:presLayoutVars>
          <dgm:bulletEnabled val="1"/>
        </dgm:presLayoutVars>
      </dgm:prSet>
      <dgm:spPr/>
    </dgm:pt>
    <dgm:pt modelId="{0E182ABD-B7D3-4048-AF75-EE66B283CF42}" type="pres">
      <dgm:prSet presAssocID="{BB67EC8E-4BA3-4659-BC3B-2A813A93899C}" presName="parTrans" presStyleLbl="sibTrans2D1" presStyleIdx="3" presStyleCnt="7"/>
      <dgm:spPr/>
    </dgm:pt>
    <dgm:pt modelId="{5979D4B0-0944-4CC0-9A39-361AFE407AB4}" type="pres">
      <dgm:prSet presAssocID="{BB67EC8E-4BA3-4659-BC3B-2A813A93899C}" presName="connectorText" presStyleLbl="sibTrans2D1" presStyleIdx="3" presStyleCnt="7"/>
      <dgm:spPr/>
    </dgm:pt>
    <dgm:pt modelId="{E8596214-A819-4DE0-AD8F-0572A997972F}" type="pres">
      <dgm:prSet presAssocID="{9709A941-69F3-4091-9931-5C8C26541C1B}" presName="node" presStyleLbl="node1" presStyleIdx="3" presStyleCnt="7" custRadScaleRad="99317" custRadScaleInc="-1757">
        <dgm:presLayoutVars>
          <dgm:bulletEnabled val="1"/>
        </dgm:presLayoutVars>
      </dgm:prSet>
      <dgm:spPr/>
    </dgm:pt>
    <dgm:pt modelId="{3028261A-DE89-45F9-A1F7-93734948FDB3}" type="pres">
      <dgm:prSet presAssocID="{70ED0BAB-4919-43A6-8D20-5FE4BF059175}" presName="parTrans" presStyleLbl="sibTrans2D1" presStyleIdx="4" presStyleCnt="7"/>
      <dgm:spPr/>
    </dgm:pt>
    <dgm:pt modelId="{436391D6-AB91-4314-B473-010620B91AC0}" type="pres">
      <dgm:prSet presAssocID="{70ED0BAB-4919-43A6-8D20-5FE4BF059175}" presName="connectorText" presStyleLbl="sibTrans2D1" presStyleIdx="4" presStyleCnt="7"/>
      <dgm:spPr/>
    </dgm:pt>
    <dgm:pt modelId="{2C491C9E-57B3-4882-A059-D73FF0EB915A}" type="pres">
      <dgm:prSet presAssocID="{AD5BE06C-1525-44BA-BCFC-62E2B29F791D}" presName="node" presStyleLbl="node1" presStyleIdx="4" presStyleCnt="7">
        <dgm:presLayoutVars>
          <dgm:bulletEnabled val="1"/>
        </dgm:presLayoutVars>
      </dgm:prSet>
      <dgm:spPr/>
      <dgm:t>
        <a:bodyPr/>
        <a:lstStyle/>
        <a:p>
          <a:endParaRPr lang="en-US"/>
        </a:p>
      </dgm:t>
    </dgm:pt>
    <dgm:pt modelId="{BCFF048A-7564-467C-8DAA-0ABDDA649882}" type="pres">
      <dgm:prSet presAssocID="{1A7DB673-8542-45CC-B713-1A5E02D9F941}" presName="parTrans" presStyleLbl="sibTrans2D1" presStyleIdx="5" presStyleCnt="7"/>
      <dgm:spPr/>
    </dgm:pt>
    <dgm:pt modelId="{D6449CBA-83B8-477C-ABDE-CD6589A1FA9A}" type="pres">
      <dgm:prSet presAssocID="{1A7DB673-8542-45CC-B713-1A5E02D9F941}" presName="connectorText" presStyleLbl="sibTrans2D1" presStyleIdx="5" presStyleCnt="7"/>
      <dgm:spPr/>
    </dgm:pt>
    <dgm:pt modelId="{3949EE17-8A1F-4EBB-A27A-F759A6964A44}" type="pres">
      <dgm:prSet presAssocID="{A50DFA0C-7957-49A0-86D4-7E0026A75E03}" presName="node" presStyleLbl="node1" presStyleIdx="5" presStyleCnt="7">
        <dgm:presLayoutVars>
          <dgm:bulletEnabled val="1"/>
        </dgm:presLayoutVars>
      </dgm:prSet>
      <dgm:spPr/>
      <dgm:t>
        <a:bodyPr/>
        <a:lstStyle/>
        <a:p>
          <a:endParaRPr lang="en-US"/>
        </a:p>
      </dgm:t>
    </dgm:pt>
    <dgm:pt modelId="{D419F605-A392-447C-99EA-B07949F1CEEB}" type="pres">
      <dgm:prSet presAssocID="{8BE402BB-FB58-407F-8CB7-9FFD06214837}" presName="parTrans" presStyleLbl="sibTrans2D1" presStyleIdx="6" presStyleCnt="7"/>
      <dgm:spPr/>
    </dgm:pt>
    <dgm:pt modelId="{45D8BD86-F404-4617-AAFA-40EA4C79FBE8}" type="pres">
      <dgm:prSet presAssocID="{8BE402BB-FB58-407F-8CB7-9FFD06214837}" presName="connectorText" presStyleLbl="sibTrans2D1" presStyleIdx="6" presStyleCnt="7"/>
      <dgm:spPr/>
    </dgm:pt>
    <dgm:pt modelId="{3DD324CB-1A03-4391-9FBC-01F3D42816F6}" type="pres">
      <dgm:prSet presAssocID="{F731D549-7720-421E-BD32-653715CBC13E}" presName="node" presStyleLbl="node1" presStyleIdx="6" presStyleCnt="7">
        <dgm:presLayoutVars>
          <dgm:bulletEnabled val="1"/>
        </dgm:presLayoutVars>
      </dgm:prSet>
      <dgm:spPr/>
    </dgm:pt>
  </dgm:ptLst>
  <dgm:cxnLst>
    <dgm:cxn modelId="{772AB9D3-6AF1-41FE-A220-16C74D1287B2}" type="presOf" srcId="{5D362753-1876-470E-9E83-F0AB597D93D7}" destId="{31CF9498-76CA-4575-A86B-F8CCBAB4BB75}" srcOrd="0" destOrd="0" presId="urn:microsoft.com/office/officeart/2005/8/layout/radial5"/>
    <dgm:cxn modelId="{DFFB57FE-293F-40CF-A8B2-6B13ABA3A55C}" srcId="{853F0A43-AA17-48AF-A410-6E72AABBB788}" destId="{A50DFA0C-7957-49A0-86D4-7E0026A75E03}" srcOrd="5" destOrd="0" parTransId="{1A7DB673-8542-45CC-B713-1A5E02D9F941}" sibTransId="{65406E15-EA8D-40BB-9077-1CE0251336AF}"/>
    <dgm:cxn modelId="{4A3A3506-DF35-42E1-82E3-4F78B6217740}" srcId="{853F0A43-AA17-48AF-A410-6E72AABBB788}" destId="{3AF05024-CE4B-495C-9692-1EE39A1AE17B}" srcOrd="0" destOrd="0" parTransId="{8F04FD0D-B72F-400B-894D-0EA272754D60}" sibTransId="{18B75E93-E5BC-4227-8180-BFBC52421C17}"/>
    <dgm:cxn modelId="{C30E0E80-C00F-48BF-B0C3-5278AC107F17}" type="presOf" srcId="{8F04FD0D-B72F-400B-894D-0EA272754D60}" destId="{66057F0A-7992-4A78-8F10-8544349941AA}" srcOrd="1" destOrd="0" presId="urn:microsoft.com/office/officeart/2005/8/layout/radial5"/>
    <dgm:cxn modelId="{A019F169-EC82-492F-883C-AE18B1655EC7}" type="presOf" srcId="{66A90246-2F91-418E-AFCF-DCCB8EFE430C}" destId="{3162A915-8A31-4C17-90BA-4D65D691537E}" srcOrd="0" destOrd="0" presId="urn:microsoft.com/office/officeart/2005/8/layout/radial5"/>
    <dgm:cxn modelId="{F4AA5D1C-AB39-4FB2-9141-7A3FC185157A}" type="presOf" srcId="{5D362753-1876-470E-9E83-F0AB597D93D7}" destId="{4A313731-46AE-42F3-AC5C-3C2E1BF5FC9E}" srcOrd="1" destOrd="0" presId="urn:microsoft.com/office/officeart/2005/8/layout/radial5"/>
    <dgm:cxn modelId="{62FB410F-227B-42C5-8E3E-45988F3C4225}" type="presOf" srcId="{A50DFA0C-7957-49A0-86D4-7E0026A75E03}" destId="{3949EE17-8A1F-4EBB-A27A-F759A6964A44}" srcOrd="0" destOrd="0" presId="urn:microsoft.com/office/officeart/2005/8/layout/radial5"/>
    <dgm:cxn modelId="{373AFD77-FF5D-401F-86B4-E10BBEA9D3CE}" type="presOf" srcId="{BB67EC8E-4BA3-4659-BC3B-2A813A93899C}" destId="{5979D4B0-0944-4CC0-9A39-361AFE407AB4}" srcOrd="1" destOrd="0" presId="urn:microsoft.com/office/officeart/2005/8/layout/radial5"/>
    <dgm:cxn modelId="{62CF3FA5-39AA-483B-A7E2-5AF2618E39E1}" type="presOf" srcId="{BB67EC8E-4BA3-4659-BC3B-2A813A93899C}" destId="{0E182ABD-B7D3-4048-AF75-EE66B283CF42}" srcOrd="0" destOrd="0" presId="urn:microsoft.com/office/officeart/2005/8/layout/radial5"/>
    <dgm:cxn modelId="{264F0619-0433-4B93-BC40-FB5F2821C6FB}" type="presOf" srcId="{3AF05024-CE4B-495C-9692-1EE39A1AE17B}" destId="{E12EE3C4-EB35-45C7-9E11-8107808DE2D5}" srcOrd="0" destOrd="0" presId="urn:microsoft.com/office/officeart/2005/8/layout/radial5"/>
    <dgm:cxn modelId="{6F77C9D3-DC80-41D7-A579-FFB907AC2258}" type="presOf" srcId="{1A7DB673-8542-45CC-B713-1A5E02D9F941}" destId="{D6449CBA-83B8-477C-ABDE-CD6589A1FA9A}" srcOrd="1" destOrd="0" presId="urn:microsoft.com/office/officeart/2005/8/layout/radial5"/>
    <dgm:cxn modelId="{803BE722-754F-45C3-A6BD-F177ADB48BD6}" srcId="{853F0A43-AA17-48AF-A410-6E72AABBB788}" destId="{66A90246-2F91-418E-AFCF-DCCB8EFE430C}" srcOrd="1" destOrd="0" parTransId="{5D362753-1876-470E-9E83-F0AB597D93D7}" sibTransId="{5ED563E4-0E7C-4DD8-B7CE-FCD5A9D3DB0A}"/>
    <dgm:cxn modelId="{9FBCC5ED-116C-45BE-ADEE-EC9B94A87F0A}" srcId="{853F0A43-AA17-48AF-A410-6E72AABBB788}" destId="{AD5BE06C-1525-44BA-BCFC-62E2B29F791D}" srcOrd="4" destOrd="0" parTransId="{70ED0BAB-4919-43A6-8D20-5FE4BF059175}" sibTransId="{6607F6E6-D14A-4630-B846-5A2D21228FD3}"/>
    <dgm:cxn modelId="{5AB55466-0F7F-4B72-9456-01F31C7B0825}" type="presOf" srcId="{1A7DB673-8542-45CC-B713-1A5E02D9F941}" destId="{BCFF048A-7564-467C-8DAA-0ABDDA649882}" srcOrd="0" destOrd="0" presId="urn:microsoft.com/office/officeart/2005/8/layout/radial5"/>
    <dgm:cxn modelId="{E37BCFB0-3416-437C-9A46-5FBA9C568813}" type="presOf" srcId="{F731D549-7720-421E-BD32-653715CBC13E}" destId="{3DD324CB-1A03-4391-9FBC-01F3D42816F6}" srcOrd="0" destOrd="0" presId="urn:microsoft.com/office/officeart/2005/8/layout/radial5"/>
    <dgm:cxn modelId="{5E1322A3-5E44-4935-890A-AF1CAE205C06}" type="presOf" srcId="{70ED0BAB-4919-43A6-8D20-5FE4BF059175}" destId="{3028261A-DE89-45F9-A1F7-93734948FDB3}" srcOrd="0" destOrd="0" presId="urn:microsoft.com/office/officeart/2005/8/layout/radial5"/>
    <dgm:cxn modelId="{A56DD8A4-AB49-4804-99FD-83F8A8A3CC8D}" srcId="{853F0A43-AA17-48AF-A410-6E72AABBB788}" destId="{5EC0C6BD-729C-4297-8AD1-7B7A6B1FDD07}" srcOrd="2" destOrd="0" parTransId="{A401956C-3CA3-4E7E-8AE9-C8BBF94A4B65}" sibTransId="{54110775-D619-45B8-AAFE-EDEA3F750146}"/>
    <dgm:cxn modelId="{E2B08B5C-8E2D-498E-B928-C99A9F92FD7C}" srcId="{853F0A43-AA17-48AF-A410-6E72AABBB788}" destId="{F731D549-7720-421E-BD32-653715CBC13E}" srcOrd="6" destOrd="0" parTransId="{8BE402BB-FB58-407F-8CB7-9FFD06214837}" sibTransId="{FD2BB296-B3BB-4AE1-8830-0FB99C8B519D}"/>
    <dgm:cxn modelId="{2EEE64AC-3764-4FE5-AF03-D70F374FEB0E}" type="presOf" srcId="{A401956C-3CA3-4E7E-8AE9-C8BBF94A4B65}" destId="{6B3D45A3-C605-4FFB-8232-D5D10AE83336}" srcOrd="0" destOrd="0" presId="urn:microsoft.com/office/officeart/2005/8/layout/radial5"/>
    <dgm:cxn modelId="{6E098D8E-B1B3-4679-85AF-DECEC9143CF0}" type="presOf" srcId="{8F04FD0D-B72F-400B-894D-0EA272754D60}" destId="{E19BAE52-317D-460B-9A11-5CC92C3EFE17}" srcOrd="0" destOrd="0" presId="urn:microsoft.com/office/officeart/2005/8/layout/radial5"/>
    <dgm:cxn modelId="{28C1EC8A-EF5C-4D90-B54F-0C183D96B127}" type="presOf" srcId="{8BE402BB-FB58-407F-8CB7-9FFD06214837}" destId="{D419F605-A392-447C-99EA-B07949F1CEEB}" srcOrd="0" destOrd="0" presId="urn:microsoft.com/office/officeart/2005/8/layout/radial5"/>
    <dgm:cxn modelId="{8CD9E498-E6F3-4696-825F-872784925FA8}" srcId="{853F0A43-AA17-48AF-A410-6E72AABBB788}" destId="{9709A941-69F3-4091-9931-5C8C26541C1B}" srcOrd="3" destOrd="0" parTransId="{BB67EC8E-4BA3-4659-BC3B-2A813A93899C}" sibTransId="{8EC8D25B-7153-4978-95B8-EDC30FFCB2C2}"/>
    <dgm:cxn modelId="{2CF9D0A8-C82F-46C0-9EFA-C7CC318D282F}" type="presOf" srcId="{5EC0C6BD-729C-4297-8AD1-7B7A6B1FDD07}" destId="{AB1213DC-3943-4330-BA87-6461DD5303B5}" srcOrd="0" destOrd="0" presId="urn:microsoft.com/office/officeart/2005/8/layout/radial5"/>
    <dgm:cxn modelId="{AFE4E334-400D-4386-8346-351A3206E26A}" srcId="{0B18F0A3-27DA-419F-861E-E37CD6452384}" destId="{853F0A43-AA17-48AF-A410-6E72AABBB788}" srcOrd="0" destOrd="0" parTransId="{2DB68938-A345-44DA-A146-51648BE2A7E4}" sibTransId="{936014EF-1CB5-4E06-AD69-F8EB95C9888E}"/>
    <dgm:cxn modelId="{419A5EA2-4CE1-4C42-9E6C-710477499B52}" type="presOf" srcId="{70ED0BAB-4919-43A6-8D20-5FE4BF059175}" destId="{436391D6-AB91-4314-B473-010620B91AC0}" srcOrd="1" destOrd="0" presId="urn:microsoft.com/office/officeart/2005/8/layout/radial5"/>
    <dgm:cxn modelId="{345B3373-C1D4-4DAE-9796-4B1E649BDD16}" type="presOf" srcId="{AD5BE06C-1525-44BA-BCFC-62E2B29F791D}" destId="{2C491C9E-57B3-4882-A059-D73FF0EB915A}" srcOrd="0" destOrd="0" presId="urn:microsoft.com/office/officeart/2005/8/layout/radial5"/>
    <dgm:cxn modelId="{AE4AF555-F886-41BE-AB66-10E2A825F6DB}" type="presOf" srcId="{9709A941-69F3-4091-9931-5C8C26541C1B}" destId="{E8596214-A819-4DE0-AD8F-0572A997972F}" srcOrd="0" destOrd="0" presId="urn:microsoft.com/office/officeart/2005/8/layout/radial5"/>
    <dgm:cxn modelId="{EA0F7D1A-975F-41DA-8708-3537C71C2240}" type="presOf" srcId="{0B18F0A3-27DA-419F-861E-E37CD6452384}" destId="{62564CD0-389B-495A-8E7C-56A16B54BBFD}" srcOrd="0" destOrd="0" presId="urn:microsoft.com/office/officeart/2005/8/layout/radial5"/>
    <dgm:cxn modelId="{E4D4C943-75F0-417B-9169-FF570A280A47}" type="presOf" srcId="{8BE402BB-FB58-407F-8CB7-9FFD06214837}" destId="{45D8BD86-F404-4617-AAFA-40EA4C79FBE8}" srcOrd="1" destOrd="0" presId="urn:microsoft.com/office/officeart/2005/8/layout/radial5"/>
    <dgm:cxn modelId="{02A4AA62-1188-4013-A5A9-6B5B25C88A3D}" type="presOf" srcId="{A401956C-3CA3-4E7E-8AE9-C8BBF94A4B65}" destId="{727AC8F0-7484-425E-B617-E3ABD208B0D7}" srcOrd="1" destOrd="0" presId="urn:microsoft.com/office/officeart/2005/8/layout/radial5"/>
    <dgm:cxn modelId="{5CBFA346-E31E-4F5C-B9D8-F13A56F95564}" type="presOf" srcId="{853F0A43-AA17-48AF-A410-6E72AABBB788}" destId="{188A45B9-D9F0-44FB-B4BC-F26F8397C72F}" srcOrd="0" destOrd="0" presId="urn:microsoft.com/office/officeart/2005/8/layout/radial5"/>
    <dgm:cxn modelId="{88908154-ACF2-424C-92E8-9321ADF7EC72}" type="presParOf" srcId="{62564CD0-389B-495A-8E7C-56A16B54BBFD}" destId="{188A45B9-D9F0-44FB-B4BC-F26F8397C72F}" srcOrd="0" destOrd="0" presId="urn:microsoft.com/office/officeart/2005/8/layout/radial5"/>
    <dgm:cxn modelId="{9E562C58-56AD-47C9-AFC1-2FD1EB21C349}" type="presParOf" srcId="{62564CD0-389B-495A-8E7C-56A16B54BBFD}" destId="{E19BAE52-317D-460B-9A11-5CC92C3EFE17}" srcOrd="1" destOrd="0" presId="urn:microsoft.com/office/officeart/2005/8/layout/radial5"/>
    <dgm:cxn modelId="{1DF96ADA-FDDC-4B04-BAF7-579BBAD19EA4}" type="presParOf" srcId="{E19BAE52-317D-460B-9A11-5CC92C3EFE17}" destId="{66057F0A-7992-4A78-8F10-8544349941AA}" srcOrd="0" destOrd="0" presId="urn:microsoft.com/office/officeart/2005/8/layout/radial5"/>
    <dgm:cxn modelId="{3E0FA960-F6F8-4D61-BD23-467BB73AD6DF}" type="presParOf" srcId="{62564CD0-389B-495A-8E7C-56A16B54BBFD}" destId="{E12EE3C4-EB35-45C7-9E11-8107808DE2D5}" srcOrd="2" destOrd="0" presId="urn:microsoft.com/office/officeart/2005/8/layout/radial5"/>
    <dgm:cxn modelId="{8CCF595D-0CD7-4390-ADB0-45C3F4F759BC}" type="presParOf" srcId="{62564CD0-389B-495A-8E7C-56A16B54BBFD}" destId="{31CF9498-76CA-4575-A86B-F8CCBAB4BB75}" srcOrd="3" destOrd="0" presId="urn:microsoft.com/office/officeart/2005/8/layout/radial5"/>
    <dgm:cxn modelId="{5D7E88AD-27FE-4C65-B3CA-774C235868F0}" type="presParOf" srcId="{31CF9498-76CA-4575-A86B-F8CCBAB4BB75}" destId="{4A313731-46AE-42F3-AC5C-3C2E1BF5FC9E}" srcOrd="0" destOrd="0" presId="urn:microsoft.com/office/officeart/2005/8/layout/radial5"/>
    <dgm:cxn modelId="{60A7B19C-D645-418A-AB8C-5A148E6886BE}" type="presParOf" srcId="{62564CD0-389B-495A-8E7C-56A16B54BBFD}" destId="{3162A915-8A31-4C17-90BA-4D65D691537E}" srcOrd="4" destOrd="0" presId="urn:microsoft.com/office/officeart/2005/8/layout/radial5"/>
    <dgm:cxn modelId="{0083ADF7-7787-4D67-97E8-88D3ABBBB55F}" type="presParOf" srcId="{62564CD0-389B-495A-8E7C-56A16B54BBFD}" destId="{6B3D45A3-C605-4FFB-8232-D5D10AE83336}" srcOrd="5" destOrd="0" presId="urn:microsoft.com/office/officeart/2005/8/layout/radial5"/>
    <dgm:cxn modelId="{C97152E1-3AFD-4B66-A84B-AA4933A60FBA}" type="presParOf" srcId="{6B3D45A3-C605-4FFB-8232-D5D10AE83336}" destId="{727AC8F0-7484-425E-B617-E3ABD208B0D7}" srcOrd="0" destOrd="0" presId="urn:microsoft.com/office/officeart/2005/8/layout/radial5"/>
    <dgm:cxn modelId="{1C1721D9-BEC4-4443-91F0-0B0C4ECC0FA8}" type="presParOf" srcId="{62564CD0-389B-495A-8E7C-56A16B54BBFD}" destId="{AB1213DC-3943-4330-BA87-6461DD5303B5}" srcOrd="6" destOrd="0" presId="urn:microsoft.com/office/officeart/2005/8/layout/radial5"/>
    <dgm:cxn modelId="{5FA46A52-17C4-4CF5-BB6A-9A24A0839A2F}" type="presParOf" srcId="{62564CD0-389B-495A-8E7C-56A16B54BBFD}" destId="{0E182ABD-B7D3-4048-AF75-EE66B283CF42}" srcOrd="7" destOrd="0" presId="urn:microsoft.com/office/officeart/2005/8/layout/radial5"/>
    <dgm:cxn modelId="{61B1296C-A807-49EC-A9FA-B3ECD4C7CD9F}" type="presParOf" srcId="{0E182ABD-B7D3-4048-AF75-EE66B283CF42}" destId="{5979D4B0-0944-4CC0-9A39-361AFE407AB4}" srcOrd="0" destOrd="0" presId="urn:microsoft.com/office/officeart/2005/8/layout/radial5"/>
    <dgm:cxn modelId="{14926061-6B17-423A-8D52-6269EC8A0473}" type="presParOf" srcId="{62564CD0-389B-495A-8E7C-56A16B54BBFD}" destId="{E8596214-A819-4DE0-AD8F-0572A997972F}" srcOrd="8" destOrd="0" presId="urn:microsoft.com/office/officeart/2005/8/layout/radial5"/>
    <dgm:cxn modelId="{175FDE9F-919F-4FB6-8C4A-858DBEBDFDDE}" type="presParOf" srcId="{62564CD0-389B-495A-8E7C-56A16B54BBFD}" destId="{3028261A-DE89-45F9-A1F7-93734948FDB3}" srcOrd="9" destOrd="0" presId="urn:microsoft.com/office/officeart/2005/8/layout/radial5"/>
    <dgm:cxn modelId="{5A9A6184-2E4B-4074-AEA7-9EFC91B2BA0B}" type="presParOf" srcId="{3028261A-DE89-45F9-A1F7-93734948FDB3}" destId="{436391D6-AB91-4314-B473-010620B91AC0}" srcOrd="0" destOrd="0" presId="urn:microsoft.com/office/officeart/2005/8/layout/radial5"/>
    <dgm:cxn modelId="{19532BE8-05FB-41E9-B158-23AB3B1BB24C}" type="presParOf" srcId="{62564CD0-389B-495A-8E7C-56A16B54BBFD}" destId="{2C491C9E-57B3-4882-A059-D73FF0EB915A}" srcOrd="10" destOrd="0" presId="urn:microsoft.com/office/officeart/2005/8/layout/radial5"/>
    <dgm:cxn modelId="{C789FDBC-CB5C-44A1-B906-2AB64602C93A}" type="presParOf" srcId="{62564CD0-389B-495A-8E7C-56A16B54BBFD}" destId="{BCFF048A-7564-467C-8DAA-0ABDDA649882}" srcOrd="11" destOrd="0" presId="urn:microsoft.com/office/officeart/2005/8/layout/radial5"/>
    <dgm:cxn modelId="{06B9B1FF-36E9-4AF5-92D5-C402E9DE1DF6}" type="presParOf" srcId="{BCFF048A-7564-467C-8DAA-0ABDDA649882}" destId="{D6449CBA-83B8-477C-ABDE-CD6589A1FA9A}" srcOrd="0" destOrd="0" presId="urn:microsoft.com/office/officeart/2005/8/layout/radial5"/>
    <dgm:cxn modelId="{65D972C6-CA66-4BFF-8E16-15E75A062E44}" type="presParOf" srcId="{62564CD0-389B-495A-8E7C-56A16B54BBFD}" destId="{3949EE17-8A1F-4EBB-A27A-F759A6964A44}" srcOrd="12" destOrd="0" presId="urn:microsoft.com/office/officeart/2005/8/layout/radial5"/>
    <dgm:cxn modelId="{EE9C1D34-EA40-490D-BF4B-F63B6AF6C0B4}" type="presParOf" srcId="{62564CD0-389B-495A-8E7C-56A16B54BBFD}" destId="{D419F605-A392-447C-99EA-B07949F1CEEB}" srcOrd="13" destOrd="0" presId="urn:microsoft.com/office/officeart/2005/8/layout/radial5"/>
    <dgm:cxn modelId="{7451E38C-5522-4939-A3E0-AA2765498F2E}" type="presParOf" srcId="{D419F605-A392-447C-99EA-B07949F1CEEB}" destId="{45D8BD86-F404-4617-AAFA-40EA4C79FBE8}" srcOrd="0" destOrd="0" presId="urn:microsoft.com/office/officeart/2005/8/layout/radial5"/>
    <dgm:cxn modelId="{AFC64DF1-A789-49B0-A429-D77E30E50443}" type="presParOf" srcId="{62564CD0-389B-495A-8E7C-56A16B54BBFD}" destId="{3DD324CB-1A03-4391-9FBC-01F3D42816F6}" srcOrd="1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8A45B9-D9F0-44FB-B4BC-F26F8397C72F}">
      <dsp:nvSpPr>
        <dsp:cNvPr id="0" name=""/>
        <dsp:cNvSpPr/>
      </dsp:nvSpPr>
      <dsp:spPr>
        <a:xfrm>
          <a:off x="4438836" y="2135771"/>
          <a:ext cx="1637927" cy="163792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HR Functions</a:t>
          </a:r>
          <a:endParaRPr lang="en-US" sz="2200" kern="1200" dirty="0"/>
        </a:p>
      </dsp:txBody>
      <dsp:txXfrm>
        <a:off x="4678705" y="2375640"/>
        <a:ext cx="1158189" cy="1158189"/>
      </dsp:txXfrm>
    </dsp:sp>
    <dsp:sp modelId="{E19BAE52-317D-460B-9A11-5CC92C3EFE17}">
      <dsp:nvSpPr>
        <dsp:cNvPr id="0" name=""/>
        <dsp:cNvSpPr/>
      </dsp:nvSpPr>
      <dsp:spPr>
        <a:xfrm rot="16200000">
          <a:off x="5083466" y="1538260"/>
          <a:ext cx="348667" cy="556895"/>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5135766" y="1701939"/>
        <a:ext cx="244067" cy="334137"/>
      </dsp:txXfrm>
    </dsp:sp>
    <dsp:sp modelId="{E12EE3C4-EB35-45C7-9E11-8107808DE2D5}">
      <dsp:nvSpPr>
        <dsp:cNvPr id="0" name=""/>
        <dsp:cNvSpPr/>
      </dsp:nvSpPr>
      <dsp:spPr>
        <a:xfrm>
          <a:off x="4520732" y="3773"/>
          <a:ext cx="1474135" cy="1474135"/>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HR Planning</a:t>
          </a:r>
          <a:endParaRPr lang="en-US" sz="1800" kern="1200" dirty="0"/>
        </a:p>
      </dsp:txBody>
      <dsp:txXfrm>
        <a:off x="4736614" y="219655"/>
        <a:ext cx="1042371" cy="1042371"/>
      </dsp:txXfrm>
    </dsp:sp>
    <dsp:sp modelId="{31CF9498-76CA-4575-A86B-F8CCBAB4BB75}">
      <dsp:nvSpPr>
        <dsp:cNvPr id="0" name=""/>
        <dsp:cNvSpPr/>
      </dsp:nvSpPr>
      <dsp:spPr>
        <a:xfrm rot="19453454">
          <a:off x="6002837" y="2019636"/>
          <a:ext cx="332486" cy="556895"/>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6012247" y="2160171"/>
        <a:ext cx="232740" cy="334137"/>
      </dsp:txXfrm>
    </dsp:sp>
    <dsp:sp modelId="{3162A915-8A31-4C17-90BA-4D65D691537E}">
      <dsp:nvSpPr>
        <dsp:cNvPr id="0" name=""/>
        <dsp:cNvSpPr/>
      </dsp:nvSpPr>
      <dsp:spPr>
        <a:xfrm>
          <a:off x="6292120" y="941240"/>
          <a:ext cx="1474135" cy="1474135"/>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Job analysis</a:t>
          </a:r>
          <a:endParaRPr lang="en-US" sz="2000" kern="1200" dirty="0"/>
        </a:p>
      </dsp:txBody>
      <dsp:txXfrm>
        <a:off x="6508002" y="1157122"/>
        <a:ext cx="1042371" cy="1042371"/>
      </dsp:txXfrm>
    </dsp:sp>
    <dsp:sp modelId="{6B3D45A3-C605-4FFB-8232-D5D10AE83336}">
      <dsp:nvSpPr>
        <dsp:cNvPr id="0" name=""/>
        <dsp:cNvSpPr/>
      </dsp:nvSpPr>
      <dsp:spPr>
        <a:xfrm rot="771429">
          <a:off x="6192960" y="2929522"/>
          <a:ext cx="348667" cy="556895"/>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6194271" y="3029263"/>
        <a:ext cx="244067" cy="334137"/>
      </dsp:txXfrm>
    </dsp:sp>
    <dsp:sp modelId="{AB1213DC-3943-4330-BA87-6461DD5303B5}">
      <dsp:nvSpPr>
        <dsp:cNvPr id="0" name=""/>
        <dsp:cNvSpPr/>
      </dsp:nvSpPr>
      <dsp:spPr>
        <a:xfrm>
          <a:off x="6679119" y="2710305"/>
          <a:ext cx="1474135" cy="1474135"/>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Recruitment &amp; Selection</a:t>
          </a:r>
          <a:endParaRPr lang="en-US" sz="1200" kern="1200" dirty="0"/>
        </a:p>
      </dsp:txBody>
      <dsp:txXfrm>
        <a:off x="6895001" y="2926187"/>
        <a:ext cx="1042371" cy="1042371"/>
      </dsp:txXfrm>
    </dsp:sp>
    <dsp:sp modelId="{0E182ABD-B7D3-4048-AF75-EE66B283CF42}">
      <dsp:nvSpPr>
        <dsp:cNvPr id="0" name=""/>
        <dsp:cNvSpPr/>
      </dsp:nvSpPr>
      <dsp:spPr>
        <a:xfrm rot="3830035">
          <a:off x="5586080" y="3691107"/>
          <a:ext cx="340652" cy="556895"/>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5614645" y="3756625"/>
        <a:ext cx="238456" cy="334137"/>
      </dsp:txXfrm>
    </dsp:sp>
    <dsp:sp modelId="{E8596214-A819-4DE0-AD8F-0572A997972F}">
      <dsp:nvSpPr>
        <dsp:cNvPr id="0" name=""/>
        <dsp:cNvSpPr/>
      </dsp:nvSpPr>
      <dsp:spPr>
        <a:xfrm>
          <a:off x="5490335" y="4191109"/>
          <a:ext cx="1474135" cy="1474135"/>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Training &amp; Development</a:t>
          </a:r>
          <a:endParaRPr lang="en-US" sz="1200" kern="1200" dirty="0"/>
        </a:p>
      </dsp:txBody>
      <dsp:txXfrm>
        <a:off x="5706217" y="4406991"/>
        <a:ext cx="1042371" cy="1042371"/>
      </dsp:txXfrm>
    </dsp:sp>
    <dsp:sp modelId="{3028261A-DE89-45F9-A1F7-93734948FDB3}">
      <dsp:nvSpPr>
        <dsp:cNvPr id="0" name=""/>
        <dsp:cNvSpPr/>
      </dsp:nvSpPr>
      <dsp:spPr>
        <a:xfrm rot="6942857">
          <a:off x="4589695" y="3701614"/>
          <a:ext cx="348667" cy="556895"/>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664687" y="3765872"/>
        <a:ext cx="244067" cy="334137"/>
      </dsp:txXfrm>
    </dsp:sp>
    <dsp:sp modelId="{2C491C9E-57B3-4882-A059-D73FF0EB915A}">
      <dsp:nvSpPr>
        <dsp:cNvPr id="0" name=""/>
        <dsp:cNvSpPr/>
      </dsp:nvSpPr>
      <dsp:spPr>
        <a:xfrm>
          <a:off x="3560159" y="4212317"/>
          <a:ext cx="1474135" cy="1474135"/>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Managing Performance</a:t>
          </a:r>
          <a:endParaRPr lang="en-US" sz="1200" kern="1200" dirty="0"/>
        </a:p>
      </dsp:txBody>
      <dsp:txXfrm>
        <a:off x="3776041" y="4428199"/>
        <a:ext cx="1042371" cy="1042371"/>
      </dsp:txXfrm>
    </dsp:sp>
    <dsp:sp modelId="{BCFF048A-7564-467C-8DAA-0ABDDA649882}">
      <dsp:nvSpPr>
        <dsp:cNvPr id="0" name=""/>
        <dsp:cNvSpPr/>
      </dsp:nvSpPr>
      <dsp:spPr>
        <a:xfrm rot="10028571">
          <a:off x="3973972" y="2929522"/>
          <a:ext cx="348667" cy="556895"/>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077261" y="3029263"/>
        <a:ext cx="244067" cy="334137"/>
      </dsp:txXfrm>
    </dsp:sp>
    <dsp:sp modelId="{3949EE17-8A1F-4EBB-A27A-F759A6964A44}">
      <dsp:nvSpPr>
        <dsp:cNvPr id="0" name=""/>
        <dsp:cNvSpPr/>
      </dsp:nvSpPr>
      <dsp:spPr>
        <a:xfrm>
          <a:off x="2362345" y="2710305"/>
          <a:ext cx="1474135" cy="1474135"/>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Compensation &amp; Benefits</a:t>
          </a:r>
          <a:endParaRPr lang="en-US" sz="1100" kern="1200" dirty="0"/>
        </a:p>
      </dsp:txBody>
      <dsp:txXfrm>
        <a:off x="2578227" y="2926187"/>
        <a:ext cx="1042371" cy="1042371"/>
      </dsp:txXfrm>
    </dsp:sp>
    <dsp:sp modelId="{D419F605-A392-447C-99EA-B07949F1CEEB}">
      <dsp:nvSpPr>
        <dsp:cNvPr id="0" name=""/>
        <dsp:cNvSpPr/>
      </dsp:nvSpPr>
      <dsp:spPr>
        <a:xfrm rot="13114286">
          <a:off x="4193721" y="1966739"/>
          <a:ext cx="348667" cy="556895"/>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286911" y="2110727"/>
        <a:ext cx="244067" cy="334137"/>
      </dsp:txXfrm>
    </dsp:sp>
    <dsp:sp modelId="{3DD324CB-1A03-4391-9FBC-01F3D42816F6}">
      <dsp:nvSpPr>
        <dsp:cNvPr id="0" name=""/>
        <dsp:cNvSpPr/>
      </dsp:nvSpPr>
      <dsp:spPr>
        <a:xfrm>
          <a:off x="2789840" y="837327"/>
          <a:ext cx="1474135" cy="1474135"/>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Employment laws</a:t>
          </a:r>
          <a:endParaRPr lang="en-US" sz="1200" kern="1200" dirty="0"/>
        </a:p>
      </dsp:txBody>
      <dsp:txXfrm>
        <a:off x="3005722" y="1053209"/>
        <a:ext cx="1042371" cy="1042371"/>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3C726-96CA-4AF2-B4A0-E1F805102AEB}" type="datetimeFigureOut">
              <a:rPr lang="en-US" smtClean="0"/>
              <a:t>11/30/2017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3D0D33-669E-4223-8A87-DC15C0E4D747}" type="slidenum">
              <a:rPr lang="en-US" smtClean="0"/>
              <a:t>‹#›</a:t>
            </a:fld>
            <a:endParaRPr lang="en-US"/>
          </a:p>
        </p:txBody>
      </p:sp>
    </p:spTree>
    <p:extLst>
      <p:ext uri="{BB962C8B-B14F-4D97-AF65-F5344CB8AC3E}">
        <p14:creationId xmlns:p14="http://schemas.microsoft.com/office/powerpoint/2010/main" val="91153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3D0D33-669E-4223-8A87-DC15C0E4D747}" type="slidenum">
              <a:rPr lang="en-US" smtClean="0"/>
              <a:t>1</a:t>
            </a:fld>
            <a:endParaRPr lang="en-US"/>
          </a:p>
        </p:txBody>
      </p:sp>
    </p:spTree>
    <p:extLst>
      <p:ext uri="{BB962C8B-B14F-4D97-AF65-F5344CB8AC3E}">
        <p14:creationId xmlns:p14="http://schemas.microsoft.com/office/powerpoint/2010/main" val="1407788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3D0D33-669E-4223-8A87-DC15C0E4D747}" type="slidenum">
              <a:rPr lang="en-US" smtClean="0"/>
              <a:t>9</a:t>
            </a:fld>
            <a:endParaRPr lang="en-US"/>
          </a:p>
        </p:txBody>
      </p:sp>
    </p:spTree>
    <p:extLst>
      <p:ext uri="{BB962C8B-B14F-4D97-AF65-F5344CB8AC3E}">
        <p14:creationId xmlns:p14="http://schemas.microsoft.com/office/powerpoint/2010/main" val="3012493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1CD089-E96C-4A8F-9FC9-4817D74AE3E9}" type="datetime1">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45535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B7F24E-B517-49C1-9B0A-07573B6BFFB1}" type="datetime1">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1176098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DC52A-84DB-4C09-8EC0-0B56BF8470DB}" type="datetime1">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3673821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0EDE5C-5CF3-436F-AE3E-D7505F6C37B2}" type="datetime1">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1252402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BC4283-4F75-4E3D-8256-BF6AC9AE80F0}" type="datetime1">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3801492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D62A63-3B0E-4C57-9967-4B13BE3B48D4}" type="datetime1">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407921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27ACFD-6161-4EA7-8395-37B998E0B545}" type="datetime1">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3975751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1108E9-6A16-49B6-965F-7F622237A7F8}" type="datetime1">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3240516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7D11C1-4503-43C1-9C6C-F00E793702CC}" type="datetime1">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3817898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EDD73F-16BD-471A-B484-297C47488118}" type="datetime1">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2415462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A62A0-E5C2-42F9-8BFF-AF5B7189C601}" type="datetime1">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CD89C-8940-42E1-BE39-0AABB391DCB4}" type="slidenum">
              <a:rPr lang="en-US" smtClean="0"/>
              <a:t>‹#›</a:t>
            </a:fld>
            <a:endParaRPr lang="en-US"/>
          </a:p>
        </p:txBody>
      </p:sp>
    </p:spTree>
    <p:extLst>
      <p:ext uri="{BB962C8B-B14F-4D97-AF65-F5344CB8AC3E}">
        <p14:creationId xmlns:p14="http://schemas.microsoft.com/office/powerpoint/2010/main" val="241763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692A5D-99ED-4677-BE1E-10732B52A7E6}" type="datetime1">
              <a:rPr lang="en-US" smtClean="0"/>
              <a:t>11/30/2017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CD89C-8940-42E1-BE39-0AABB391DCB4}" type="slidenum">
              <a:rPr lang="en-US" smtClean="0"/>
              <a:t>‹#›</a:t>
            </a:fld>
            <a:endParaRPr lang="en-US"/>
          </a:p>
        </p:txBody>
      </p:sp>
    </p:spTree>
    <p:extLst>
      <p:ext uri="{BB962C8B-B14F-4D97-AF65-F5344CB8AC3E}">
        <p14:creationId xmlns:p14="http://schemas.microsoft.com/office/powerpoint/2010/main" val="183309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22812"/>
            <a:ext cx="9144000" cy="2387600"/>
          </a:xfrm>
        </p:spPr>
        <p:txBody>
          <a:bodyPr>
            <a:normAutofit fontScale="90000"/>
          </a:bodyPr>
          <a:lstStyle/>
          <a:p>
            <a:r>
              <a:rPr lang="en-US" b="1" dirty="0" smtClean="0"/>
              <a:t>Unit </a:t>
            </a:r>
            <a:r>
              <a:rPr lang="en-US" b="1" dirty="0" smtClean="0"/>
              <a:t>3</a:t>
            </a:r>
            <a:r>
              <a:rPr lang="en-US" b="1" dirty="0" smtClean="0"/>
              <a:t/>
            </a:r>
            <a:br>
              <a:rPr lang="en-US" b="1" dirty="0" smtClean="0"/>
            </a:br>
            <a:r>
              <a:rPr lang="en-US" b="1" dirty="0" smtClean="0"/>
              <a:t>Human Resource in Small Business</a:t>
            </a:r>
            <a:endParaRPr lang="en-US" b="1" dirty="0"/>
          </a:p>
        </p:txBody>
      </p:sp>
      <p:sp>
        <p:nvSpPr>
          <p:cNvPr id="3" name="Subtitle 2"/>
          <p:cNvSpPr>
            <a:spLocks noGrp="1"/>
          </p:cNvSpPr>
          <p:nvPr>
            <p:ph type="subTitle" idx="1"/>
          </p:nvPr>
        </p:nvSpPr>
        <p:spPr>
          <a:xfrm>
            <a:off x="1524000" y="3410412"/>
            <a:ext cx="9144000" cy="1655762"/>
          </a:xfrm>
        </p:spPr>
        <p:txBody>
          <a:bodyPr/>
          <a:lstStyle/>
          <a:p>
            <a:r>
              <a:rPr lang="en-US" sz="3200" dirty="0" err="1" smtClean="0"/>
              <a:t>Azuriaty</a:t>
            </a:r>
            <a:r>
              <a:rPr lang="en-US" sz="3200" dirty="0" smtClean="0"/>
              <a:t> </a:t>
            </a:r>
            <a:r>
              <a:rPr lang="en-US" sz="3200" dirty="0" err="1" smtClean="0"/>
              <a:t>Atang</a:t>
            </a:r>
            <a:endParaRPr lang="en-US" sz="3200" dirty="0" smtClean="0"/>
          </a:p>
          <a:p>
            <a:endParaRPr lang="en-US" sz="3200" dirty="0" smtClean="0"/>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6567" y="4056523"/>
            <a:ext cx="3678866" cy="2586703"/>
          </a:xfrm>
          <a:prstGeom prst="rect">
            <a:avLst/>
          </a:prstGeom>
        </p:spPr>
      </p:pic>
    </p:spTree>
    <p:extLst>
      <p:ext uri="{BB962C8B-B14F-4D97-AF65-F5344CB8AC3E}">
        <p14:creationId xmlns:p14="http://schemas.microsoft.com/office/powerpoint/2010/main" val="286395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Managing Performance</a:t>
            </a:r>
            <a:endParaRPr lang="en-US" b="1" dirty="0"/>
          </a:p>
        </p:txBody>
      </p:sp>
      <p:sp>
        <p:nvSpPr>
          <p:cNvPr id="3" name="Content Placeholder 2"/>
          <p:cNvSpPr>
            <a:spLocks noGrp="1"/>
          </p:cNvSpPr>
          <p:nvPr>
            <p:ph idx="1"/>
          </p:nvPr>
        </p:nvSpPr>
        <p:spPr>
          <a:xfrm>
            <a:off x="838200" y="1575594"/>
            <a:ext cx="10515600" cy="4895850"/>
          </a:xfrm>
        </p:spPr>
        <p:txBody>
          <a:bodyPr>
            <a:normAutofit/>
          </a:bodyPr>
          <a:lstStyle/>
          <a:p>
            <a:pPr algn="just"/>
            <a:r>
              <a:rPr lang="en-US" dirty="0" smtClean="0"/>
              <a:t>Even in a small business context, performance management is important for ensuring the employees performed and be able to help organization achieve its overall strategic goals.</a:t>
            </a:r>
          </a:p>
          <a:p>
            <a:pPr algn="just"/>
            <a:r>
              <a:rPr lang="en-US" dirty="0" smtClean="0"/>
              <a:t>It involves communicating feedback about the employees performance and continuous efforts in motivating employees.</a:t>
            </a:r>
          </a:p>
          <a:p>
            <a:pPr algn="just"/>
            <a:r>
              <a:rPr lang="en-US" dirty="0" smtClean="0"/>
              <a:t>Besides, manager and employees may discuss on the performance measure as it is important to achieve the individual key performance indicator.</a:t>
            </a:r>
          </a:p>
          <a:p>
            <a:pPr algn="just"/>
            <a:r>
              <a:rPr lang="en-US" dirty="0" smtClean="0"/>
              <a:t>Details about each employees’ performance evaluation should be kept in a proper record as it might be needed when involved in legal procedure between employees and employer.</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10</a:t>
            </a:fld>
            <a:endParaRPr lang="en-US"/>
          </a:p>
        </p:txBody>
      </p:sp>
    </p:spTree>
    <p:extLst>
      <p:ext uri="{BB962C8B-B14F-4D97-AF65-F5344CB8AC3E}">
        <p14:creationId xmlns:p14="http://schemas.microsoft.com/office/powerpoint/2010/main" val="2325642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Compensation &amp; Benefits</a:t>
            </a:r>
            <a:endParaRPr lang="en-US" b="1" dirty="0"/>
          </a:p>
        </p:txBody>
      </p:sp>
      <p:sp>
        <p:nvSpPr>
          <p:cNvPr id="3" name="Content Placeholder 2"/>
          <p:cNvSpPr>
            <a:spLocks noGrp="1"/>
          </p:cNvSpPr>
          <p:nvPr>
            <p:ph idx="1"/>
          </p:nvPr>
        </p:nvSpPr>
        <p:spPr/>
        <p:txBody>
          <a:bodyPr/>
          <a:lstStyle/>
          <a:p>
            <a:r>
              <a:rPr lang="en-US" dirty="0" smtClean="0"/>
              <a:t>It is one of the most important tools used by the employers to attract the best candidates for the job offered.</a:t>
            </a:r>
          </a:p>
          <a:p>
            <a:r>
              <a:rPr lang="en-US" dirty="0" smtClean="0"/>
              <a:t>Small business owners need to keep in mind that they are also competing with a bigger company who can offer more interesting remuneration packages.</a:t>
            </a:r>
          </a:p>
          <a:p>
            <a:r>
              <a:rPr lang="en-US" dirty="0" smtClean="0"/>
              <a:t>It must be able to motivate employees to perform better, increase employees satisfaction and retaining high performance employees. </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11</a:t>
            </a:fld>
            <a:endParaRPr lang="en-US"/>
          </a:p>
        </p:txBody>
      </p:sp>
    </p:spTree>
    <p:extLst>
      <p:ext uri="{BB962C8B-B14F-4D97-AF65-F5344CB8AC3E}">
        <p14:creationId xmlns:p14="http://schemas.microsoft.com/office/powerpoint/2010/main" val="3160952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Employment Law</a:t>
            </a:r>
            <a:endParaRPr lang="en-US" b="1" dirty="0"/>
          </a:p>
        </p:txBody>
      </p:sp>
      <p:sp>
        <p:nvSpPr>
          <p:cNvPr id="3" name="Content Placeholder 2"/>
          <p:cNvSpPr>
            <a:spLocks noGrp="1"/>
          </p:cNvSpPr>
          <p:nvPr>
            <p:ph idx="1"/>
          </p:nvPr>
        </p:nvSpPr>
        <p:spPr>
          <a:xfrm>
            <a:off x="838200" y="1531088"/>
            <a:ext cx="10515600" cy="5190387"/>
          </a:xfrm>
        </p:spPr>
        <p:txBody>
          <a:bodyPr/>
          <a:lstStyle/>
          <a:p>
            <a:r>
              <a:rPr lang="en-US" dirty="0" smtClean="0"/>
              <a:t>As a business owner, one need to follow statutory requirement of Malaysian Employment Act to avoid legal action taken towards the company.</a:t>
            </a:r>
          </a:p>
          <a:p>
            <a:r>
              <a:rPr lang="en-US" dirty="0" smtClean="0"/>
              <a:t>It can be use as a guidelines in terms of:</a:t>
            </a:r>
          </a:p>
          <a:p>
            <a:pPr>
              <a:buFontTx/>
              <a:buChar char="-"/>
            </a:pPr>
            <a:r>
              <a:rPr lang="en-US" dirty="0" smtClean="0"/>
              <a:t>Working hours</a:t>
            </a:r>
          </a:p>
          <a:p>
            <a:pPr>
              <a:buFontTx/>
              <a:buChar char="-"/>
            </a:pPr>
            <a:r>
              <a:rPr lang="en-US" dirty="0" smtClean="0"/>
              <a:t>Holidays</a:t>
            </a:r>
          </a:p>
          <a:p>
            <a:pPr>
              <a:buFontTx/>
              <a:buChar char="-"/>
            </a:pPr>
            <a:r>
              <a:rPr lang="en-US" dirty="0" smtClean="0"/>
              <a:t>Annual leave</a:t>
            </a:r>
          </a:p>
          <a:p>
            <a:pPr>
              <a:buFontTx/>
              <a:buChar char="-"/>
            </a:pPr>
            <a:r>
              <a:rPr lang="en-US" dirty="0" smtClean="0"/>
              <a:t>Employment of foreign workers</a:t>
            </a:r>
          </a:p>
          <a:p>
            <a:pPr>
              <a:buFontTx/>
              <a:buChar char="-"/>
            </a:pPr>
            <a:r>
              <a:rPr lang="en-US" dirty="0" smtClean="0"/>
              <a:t>Safety and health</a:t>
            </a:r>
          </a:p>
          <a:p>
            <a:pPr>
              <a:buFontTx/>
              <a:buChar char="-"/>
            </a:pPr>
            <a:r>
              <a:rPr lang="en-US" dirty="0" smtClean="0"/>
              <a:t>Termination etc.</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12</a:t>
            </a:fld>
            <a:endParaRPr lang="en-US"/>
          </a:p>
        </p:txBody>
      </p:sp>
    </p:spTree>
    <p:extLst>
      <p:ext uri="{BB962C8B-B14F-4D97-AF65-F5344CB8AC3E}">
        <p14:creationId xmlns:p14="http://schemas.microsoft.com/office/powerpoint/2010/main" val="2332561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pPr algn="just">
              <a:lnSpc>
                <a:spcPct val="150000"/>
              </a:lnSpc>
            </a:pPr>
            <a:r>
              <a:rPr lang="en-US" dirty="0" smtClean="0"/>
              <a:t>It is important for small business owners to recognize the needs for effective human resource management especially through applying all the HR functions. Human Resource Management also can help small business to prosper by providing a guidelines to avoid bad hire.</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13</a:t>
            </a:fld>
            <a:endParaRPr lang="en-US"/>
          </a:p>
        </p:txBody>
      </p:sp>
    </p:spTree>
    <p:extLst>
      <p:ext uri="{BB962C8B-B14F-4D97-AF65-F5344CB8AC3E}">
        <p14:creationId xmlns:p14="http://schemas.microsoft.com/office/powerpoint/2010/main" val="1570395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2342781"/>
            <a:ext cx="10515600" cy="1325563"/>
          </a:xfrm>
        </p:spPr>
        <p:txBody>
          <a:bodyPr>
            <a:normAutofit/>
          </a:bodyPr>
          <a:lstStyle/>
          <a:p>
            <a:pPr algn="ctr"/>
            <a:r>
              <a:rPr lang="en-US" sz="6000" b="1" dirty="0" smtClean="0"/>
              <a:t>THANK YOU</a:t>
            </a:r>
            <a:endParaRPr lang="en-US" sz="6000" b="1" dirty="0"/>
          </a:p>
        </p:txBody>
      </p:sp>
      <p:sp>
        <p:nvSpPr>
          <p:cNvPr id="4" name="Slide Number Placeholder 3"/>
          <p:cNvSpPr>
            <a:spLocks noGrp="1"/>
          </p:cNvSpPr>
          <p:nvPr>
            <p:ph type="sldNum" sz="quarter" idx="12"/>
          </p:nvPr>
        </p:nvSpPr>
        <p:spPr/>
        <p:txBody>
          <a:bodyPr/>
          <a:lstStyle/>
          <a:p>
            <a:fld id="{1D7CD89C-8940-42E1-BE39-0AABB391DCB4}" type="slidenum">
              <a:rPr lang="en-US" smtClean="0"/>
              <a:t>14</a:t>
            </a:fld>
            <a:endParaRPr lang="en-US"/>
          </a:p>
        </p:txBody>
      </p:sp>
    </p:spTree>
    <p:extLst>
      <p:ext uri="{BB962C8B-B14F-4D97-AF65-F5344CB8AC3E}">
        <p14:creationId xmlns:p14="http://schemas.microsoft.com/office/powerpoint/2010/main" val="1392787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4" name="Content Placeholder 3"/>
          <p:cNvSpPr>
            <a:spLocks noGrp="1"/>
          </p:cNvSpPr>
          <p:nvPr>
            <p:ph idx="1"/>
          </p:nvPr>
        </p:nvSpPr>
        <p:spPr/>
        <p:txBody>
          <a:bodyPr/>
          <a:lstStyle/>
          <a:p>
            <a:r>
              <a:rPr lang="en-US" dirty="0" err="1" smtClean="0"/>
              <a:t>Arrifin</a:t>
            </a:r>
            <a:r>
              <a:rPr lang="en-US" dirty="0" smtClean="0"/>
              <a:t>. S &amp; </a:t>
            </a:r>
            <a:r>
              <a:rPr lang="en-US" dirty="0" err="1" smtClean="0"/>
              <a:t>Hamidon</a:t>
            </a:r>
            <a:r>
              <a:rPr lang="en-US" dirty="0" smtClean="0"/>
              <a:t>. S (2017). Introduction to Entrepreneurship. Oxford </a:t>
            </a:r>
            <a:r>
              <a:rPr lang="en-US" dirty="0" err="1" smtClean="0"/>
              <a:t>Fajar</a:t>
            </a:r>
            <a:r>
              <a:rPr lang="en-US" dirty="0" smtClean="0"/>
              <a:t> </a:t>
            </a:r>
            <a:r>
              <a:rPr lang="en-US" dirty="0" err="1" smtClean="0"/>
              <a:t>Sdn</a:t>
            </a:r>
            <a:r>
              <a:rPr lang="en-US" dirty="0" smtClean="0"/>
              <a:t>. Bhd. Shah </a:t>
            </a:r>
            <a:r>
              <a:rPr lang="en-US" dirty="0" err="1" smtClean="0"/>
              <a:t>Alam</a:t>
            </a:r>
            <a:r>
              <a:rPr lang="en-US" dirty="0" smtClean="0"/>
              <a:t> Selangor </a:t>
            </a:r>
            <a:r>
              <a:rPr lang="en-US" dirty="0" err="1" smtClean="0"/>
              <a:t>Darul</a:t>
            </a:r>
            <a:r>
              <a:rPr lang="en-US" dirty="0" smtClean="0"/>
              <a:t> Ehsan.</a:t>
            </a:r>
          </a:p>
          <a:p>
            <a:r>
              <a:rPr lang="en-US" dirty="0" err="1" smtClean="0"/>
              <a:t>Dessler</a:t>
            </a:r>
            <a:r>
              <a:rPr lang="en-US" dirty="0" smtClean="0"/>
              <a:t>. G &amp; Tan. C. H (2009). Human Resource Management: An Asian Perspective, Second Edition. Prentice Hall. Pearson </a:t>
            </a:r>
            <a:r>
              <a:rPr lang="en-US" smtClean="0"/>
              <a:t>Education Singapore.</a:t>
            </a:r>
            <a:endParaRPr lang="en-US"/>
          </a:p>
        </p:txBody>
      </p:sp>
      <p:sp>
        <p:nvSpPr>
          <p:cNvPr id="3" name="Slide Number Placeholder 2"/>
          <p:cNvSpPr>
            <a:spLocks noGrp="1"/>
          </p:cNvSpPr>
          <p:nvPr>
            <p:ph type="sldNum" sz="quarter" idx="12"/>
          </p:nvPr>
        </p:nvSpPr>
        <p:spPr/>
        <p:txBody>
          <a:bodyPr/>
          <a:lstStyle/>
          <a:p>
            <a:fld id="{1D7CD89C-8940-42E1-BE39-0AABB391DCB4}" type="slidenum">
              <a:rPr lang="en-US" smtClean="0"/>
              <a:t>15</a:t>
            </a:fld>
            <a:endParaRPr lang="en-US"/>
          </a:p>
        </p:txBody>
      </p:sp>
    </p:spTree>
    <p:extLst>
      <p:ext uri="{BB962C8B-B14F-4D97-AF65-F5344CB8AC3E}">
        <p14:creationId xmlns:p14="http://schemas.microsoft.com/office/powerpoint/2010/main" val="3484342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838200" y="1424763"/>
            <a:ext cx="10515600" cy="4752200"/>
          </a:xfrm>
        </p:spPr>
        <p:txBody>
          <a:bodyPr/>
          <a:lstStyle/>
          <a:p>
            <a:pPr algn="ctr"/>
            <a:endParaRPr lang="en-US" sz="3200" dirty="0" smtClean="0"/>
          </a:p>
          <a:p>
            <a:pPr algn="ctr"/>
            <a:r>
              <a:rPr lang="en-US" sz="3200" dirty="0" smtClean="0"/>
              <a:t>What is Human Resource Management?</a:t>
            </a:r>
          </a:p>
          <a:p>
            <a:pPr algn="just">
              <a:buFontTx/>
              <a:buChar char="-"/>
            </a:pPr>
            <a:r>
              <a:rPr lang="en-US" dirty="0" smtClean="0"/>
              <a:t>Basically it is a policies and practices on the Human Resource or “people” aspects of management which include; recruiting, training, appraisal and rewarding. (</a:t>
            </a:r>
            <a:r>
              <a:rPr lang="en-US" dirty="0" err="1" smtClean="0"/>
              <a:t>Dessler</a:t>
            </a:r>
            <a:r>
              <a:rPr lang="en-US" dirty="0" smtClean="0"/>
              <a:t> &amp; Tan, 2009)</a:t>
            </a:r>
          </a:p>
          <a:p>
            <a:pPr algn="just"/>
            <a:r>
              <a:rPr lang="en-US" dirty="0" smtClean="0"/>
              <a:t>Employees are one of the critical component of any business regardless of the size.</a:t>
            </a:r>
          </a:p>
          <a:p>
            <a:pPr algn="just"/>
            <a:r>
              <a:rPr lang="en-US" dirty="0" smtClean="0"/>
              <a:t>Even in small business, employees are the most important assets because of their role towards the company.</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2</a:t>
            </a:fld>
            <a:endParaRPr lang="en-US"/>
          </a:p>
        </p:txBody>
      </p:sp>
    </p:spTree>
    <p:extLst>
      <p:ext uri="{BB962C8B-B14F-4D97-AF65-F5344CB8AC3E}">
        <p14:creationId xmlns:p14="http://schemas.microsoft.com/office/powerpoint/2010/main" val="403185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7948"/>
            <a:ext cx="10515600" cy="1325563"/>
          </a:xfrm>
        </p:spPr>
        <p:txBody>
          <a:bodyPr>
            <a:normAutofit/>
          </a:bodyPr>
          <a:lstStyle/>
          <a:p>
            <a:pPr algn="ctr"/>
            <a:r>
              <a:rPr lang="en-US" b="1" dirty="0"/>
              <a:t>Why is HRM important in Small Business?</a:t>
            </a:r>
          </a:p>
        </p:txBody>
      </p:sp>
      <p:sp>
        <p:nvSpPr>
          <p:cNvPr id="3" name="Content Placeholder 2"/>
          <p:cNvSpPr>
            <a:spLocks noGrp="1"/>
          </p:cNvSpPr>
          <p:nvPr>
            <p:ph idx="1"/>
          </p:nvPr>
        </p:nvSpPr>
        <p:spPr>
          <a:xfrm>
            <a:off x="838200" y="2849526"/>
            <a:ext cx="10515600" cy="2105246"/>
          </a:xfrm>
        </p:spPr>
        <p:txBody>
          <a:bodyPr>
            <a:normAutofit/>
          </a:bodyPr>
          <a:lstStyle/>
          <a:p>
            <a:pPr algn="just"/>
            <a:r>
              <a:rPr lang="en-US" dirty="0" smtClean="0"/>
              <a:t>By hiring the right people, provide training and continuously motivate employees, it can help small business to prosper better and increase the overall performance as well as profit for the company.</a:t>
            </a:r>
          </a:p>
          <a:p>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3</a:t>
            </a:fld>
            <a:endParaRPr lang="en-US"/>
          </a:p>
        </p:txBody>
      </p:sp>
    </p:spTree>
    <p:extLst>
      <p:ext uri="{BB962C8B-B14F-4D97-AF65-F5344CB8AC3E}">
        <p14:creationId xmlns:p14="http://schemas.microsoft.com/office/powerpoint/2010/main" val="1617528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Cont</a:t>
            </a:r>
            <a:r>
              <a:rPr lang="en-US" b="1" dirty="0" smtClean="0"/>
              <a:t>’</a:t>
            </a:r>
            <a:endParaRPr lang="en-US" b="1" dirty="0"/>
          </a:p>
        </p:txBody>
      </p:sp>
      <p:sp>
        <p:nvSpPr>
          <p:cNvPr id="3" name="Content Placeholder 2"/>
          <p:cNvSpPr>
            <a:spLocks noGrp="1"/>
          </p:cNvSpPr>
          <p:nvPr>
            <p:ph idx="1"/>
          </p:nvPr>
        </p:nvSpPr>
        <p:spPr/>
        <p:txBody>
          <a:bodyPr/>
          <a:lstStyle/>
          <a:p>
            <a:r>
              <a:rPr lang="en-US" sz="3200" dirty="0"/>
              <a:t>HRM is important to all managers especially in small business to avoid mistakes such as follows</a:t>
            </a:r>
            <a:r>
              <a:rPr lang="en-US" sz="3200" dirty="0" smtClean="0"/>
              <a:t>:</a:t>
            </a:r>
            <a:endParaRPr lang="en-US" sz="3200" dirty="0"/>
          </a:p>
          <a:p>
            <a:pPr>
              <a:buFont typeface="Wingdings" panose="05000000000000000000" pitchFamily="2" charset="2"/>
              <a:buChar char="q"/>
            </a:pPr>
            <a:r>
              <a:rPr lang="en-US" dirty="0"/>
              <a:t>Hire the wrong person</a:t>
            </a:r>
          </a:p>
          <a:p>
            <a:pPr>
              <a:buFont typeface="Wingdings" panose="05000000000000000000" pitchFamily="2" charset="2"/>
              <a:buChar char="q"/>
            </a:pPr>
            <a:r>
              <a:rPr lang="en-US" dirty="0"/>
              <a:t>Employees not performing according to expectation</a:t>
            </a:r>
          </a:p>
          <a:p>
            <a:pPr>
              <a:buFont typeface="Wingdings" panose="05000000000000000000" pitchFamily="2" charset="2"/>
              <a:buChar char="q"/>
            </a:pPr>
            <a:r>
              <a:rPr lang="en-US" dirty="0"/>
              <a:t>Having high turnover</a:t>
            </a:r>
          </a:p>
          <a:p>
            <a:pPr>
              <a:buFont typeface="Wingdings" panose="05000000000000000000" pitchFamily="2" charset="2"/>
              <a:buChar char="q"/>
            </a:pPr>
            <a:r>
              <a:rPr lang="en-US" dirty="0"/>
              <a:t>Avoiding being sued </a:t>
            </a:r>
            <a:r>
              <a:rPr lang="en-US" dirty="0" smtClean="0"/>
              <a:t>for </a:t>
            </a:r>
            <a:r>
              <a:rPr lang="en-US" dirty="0"/>
              <a:t>legal issues</a:t>
            </a:r>
          </a:p>
          <a:p>
            <a:pPr>
              <a:buFont typeface="Wingdings" panose="05000000000000000000" pitchFamily="2" charset="2"/>
              <a:buChar char="q"/>
            </a:pPr>
            <a:r>
              <a:rPr lang="en-US" dirty="0"/>
              <a:t>Commit unfair labor practices </a:t>
            </a:r>
          </a:p>
          <a:p>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4</a:t>
            </a:fld>
            <a:endParaRPr lang="en-US"/>
          </a:p>
        </p:txBody>
      </p:sp>
    </p:spTree>
    <p:extLst>
      <p:ext uri="{BB962C8B-B14F-4D97-AF65-F5344CB8AC3E}">
        <p14:creationId xmlns:p14="http://schemas.microsoft.com/office/powerpoint/2010/main" val="1552297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r>
              <a:rPr lang="en-US" sz="4000" b="1" dirty="0" smtClean="0"/>
              <a:t>Human Resource Functions</a:t>
            </a:r>
            <a:endParaRPr lang="en-US" sz="4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969823"/>
              </p:ext>
            </p:extLst>
          </p:nvPr>
        </p:nvGraphicFramePr>
        <p:xfrm>
          <a:off x="838200" y="1167774"/>
          <a:ext cx="10515600" cy="5690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D7CD89C-8940-42E1-BE39-0AABB391DCB4}" type="slidenum">
              <a:rPr lang="en-US" smtClean="0"/>
              <a:t>5</a:t>
            </a:fld>
            <a:endParaRPr lang="en-US"/>
          </a:p>
        </p:txBody>
      </p:sp>
      <p:sp>
        <p:nvSpPr>
          <p:cNvPr id="6" name="TextBox 5"/>
          <p:cNvSpPr txBox="1"/>
          <p:nvPr/>
        </p:nvSpPr>
        <p:spPr>
          <a:xfrm>
            <a:off x="1509822" y="6488668"/>
            <a:ext cx="3891517" cy="369332"/>
          </a:xfrm>
          <a:prstGeom prst="rect">
            <a:avLst/>
          </a:prstGeom>
          <a:noFill/>
        </p:spPr>
        <p:txBody>
          <a:bodyPr wrap="square" rtlCol="0">
            <a:spAutoFit/>
          </a:bodyPr>
          <a:lstStyle/>
          <a:p>
            <a:pPr algn="just"/>
            <a:r>
              <a:rPr lang="en-US" dirty="0" smtClean="0"/>
              <a:t>Figure 3.1 Human Resource Function</a:t>
            </a:r>
            <a:endParaRPr lang="en-US" dirty="0"/>
          </a:p>
        </p:txBody>
      </p:sp>
    </p:spTree>
    <p:extLst>
      <p:ext uri="{BB962C8B-B14F-4D97-AF65-F5344CB8AC3E}">
        <p14:creationId xmlns:p14="http://schemas.microsoft.com/office/powerpoint/2010/main" val="2421805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66" y="320675"/>
            <a:ext cx="9503734" cy="1325563"/>
          </a:xfrm>
        </p:spPr>
        <p:txBody>
          <a:bodyPr>
            <a:normAutofit/>
          </a:bodyPr>
          <a:lstStyle/>
          <a:p>
            <a:r>
              <a:rPr lang="en-US" sz="4000" b="1" dirty="0" smtClean="0"/>
              <a:t>Human Resource Planning in Small Business Context</a:t>
            </a:r>
            <a:endParaRPr lang="en-US" sz="4000" b="1" dirty="0"/>
          </a:p>
        </p:txBody>
      </p:sp>
      <p:sp>
        <p:nvSpPr>
          <p:cNvPr id="3" name="Content Placeholder 2"/>
          <p:cNvSpPr>
            <a:spLocks noGrp="1"/>
          </p:cNvSpPr>
          <p:nvPr>
            <p:ph idx="1"/>
          </p:nvPr>
        </p:nvSpPr>
        <p:spPr>
          <a:xfrm>
            <a:off x="478465" y="1871330"/>
            <a:ext cx="11196083" cy="4850145"/>
          </a:xfrm>
        </p:spPr>
        <p:txBody>
          <a:bodyPr/>
          <a:lstStyle/>
          <a:p>
            <a:pPr algn="just">
              <a:lnSpc>
                <a:spcPct val="100000"/>
              </a:lnSpc>
            </a:pPr>
            <a:r>
              <a:rPr lang="en-US" dirty="0" smtClean="0"/>
              <a:t>Business owner or manager need to analyze the needs of human resource for the company as the business might just started or not big enough to hire a lot of employees.</a:t>
            </a:r>
          </a:p>
          <a:p>
            <a:pPr algn="just">
              <a:lnSpc>
                <a:spcPct val="100000"/>
              </a:lnSpc>
            </a:pPr>
            <a:r>
              <a:rPr lang="en-US" dirty="0" smtClean="0"/>
              <a:t>There will be some limitation on budget and therefore business owner might find it difficult to recruit good candidates.</a:t>
            </a:r>
          </a:p>
          <a:p>
            <a:pPr algn="just">
              <a:lnSpc>
                <a:spcPct val="100000"/>
              </a:lnSpc>
            </a:pPr>
            <a:r>
              <a:rPr lang="en-US" dirty="0" smtClean="0"/>
              <a:t>Business owner can use the number of sales to help forecasting the human resource needs for the business.</a:t>
            </a:r>
          </a:p>
          <a:p>
            <a:pPr algn="just">
              <a:lnSpc>
                <a:spcPct val="100000"/>
              </a:lnSpc>
            </a:pPr>
            <a:r>
              <a:rPr lang="en-US" dirty="0" smtClean="0"/>
              <a:t>However, small business owner can also opt for outsourcing whereby some business functions transferred or done by the hired supplier.</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6</a:t>
            </a:fld>
            <a:endParaRPr lang="en-US"/>
          </a:p>
        </p:txBody>
      </p:sp>
    </p:spTree>
    <p:extLst>
      <p:ext uri="{BB962C8B-B14F-4D97-AF65-F5344CB8AC3E}">
        <p14:creationId xmlns:p14="http://schemas.microsoft.com/office/powerpoint/2010/main" val="319932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Job Analysis</a:t>
            </a:r>
            <a:endParaRPr lang="en-US" b="1" dirty="0"/>
          </a:p>
        </p:txBody>
      </p:sp>
      <p:sp>
        <p:nvSpPr>
          <p:cNvPr id="3" name="Content Placeholder 2"/>
          <p:cNvSpPr>
            <a:spLocks noGrp="1"/>
          </p:cNvSpPr>
          <p:nvPr>
            <p:ph idx="1"/>
          </p:nvPr>
        </p:nvSpPr>
        <p:spPr>
          <a:xfrm>
            <a:off x="838200" y="1825624"/>
            <a:ext cx="10515600" cy="4681501"/>
          </a:xfrm>
        </p:spPr>
        <p:txBody>
          <a:bodyPr>
            <a:normAutofit lnSpcReduction="10000"/>
          </a:bodyPr>
          <a:lstStyle/>
          <a:p>
            <a:r>
              <a:rPr lang="en-US" dirty="0" smtClean="0"/>
              <a:t>Can be define as the process of collecting information about a specific job within the organization.</a:t>
            </a:r>
          </a:p>
          <a:p>
            <a:r>
              <a:rPr lang="en-US" dirty="0" smtClean="0"/>
              <a:t>Job analysis can then be used for job description and job specification.</a:t>
            </a:r>
          </a:p>
          <a:p>
            <a:r>
              <a:rPr lang="en-US" dirty="0" smtClean="0"/>
              <a:t>Information needed for Job analysis are:</a:t>
            </a:r>
          </a:p>
          <a:p>
            <a:pPr>
              <a:buFontTx/>
              <a:buChar char="-"/>
            </a:pPr>
            <a:r>
              <a:rPr lang="en-US" dirty="0" smtClean="0"/>
              <a:t>Responsibilities</a:t>
            </a:r>
          </a:p>
          <a:p>
            <a:pPr>
              <a:buFontTx/>
              <a:buChar char="-"/>
            </a:pPr>
            <a:r>
              <a:rPr lang="en-US" dirty="0" smtClean="0"/>
              <a:t>Scope of the job</a:t>
            </a:r>
          </a:p>
          <a:p>
            <a:pPr>
              <a:buFontTx/>
              <a:buChar char="-"/>
            </a:pPr>
            <a:r>
              <a:rPr lang="en-US" dirty="0" smtClean="0"/>
              <a:t>Working environment </a:t>
            </a:r>
          </a:p>
          <a:p>
            <a:pPr>
              <a:buFontTx/>
              <a:buChar char="-"/>
            </a:pPr>
            <a:r>
              <a:rPr lang="en-US" dirty="0" smtClean="0"/>
              <a:t>Activities </a:t>
            </a:r>
            <a:endParaRPr lang="en-US" dirty="0"/>
          </a:p>
          <a:p>
            <a:pPr>
              <a:buFontTx/>
              <a:buChar char="-"/>
            </a:pPr>
            <a:r>
              <a:rPr lang="en-US" dirty="0" smtClean="0"/>
              <a:t>Specific characteristic of a person required for the job</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7</a:t>
            </a:fld>
            <a:endParaRPr lang="en-US"/>
          </a:p>
        </p:txBody>
      </p:sp>
    </p:spTree>
    <p:extLst>
      <p:ext uri="{BB962C8B-B14F-4D97-AF65-F5344CB8AC3E}">
        <p14:creationId xmlns:p14="http://schemas.microsoft.com/office/powerpoint/2010/main" val="3635566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Recruitment &amp; Selection</a:t>
            </a:r>
            <a:endParaRPr lang="en-US" b="1" dirty="0"/>
          </a:p>
        </p:txBody>
      </p:sp>
      <p:sp>
        <p:nvSpPr>
          <p:cNvPr id="3" name="Content Placeholder 2"/>
          <p:cNvSpPr>
            <a:spLocks noGrp="1"/>
          </p:cNvSpPr>
          <p:nvPr>
            <p:ph idx="1"/>
          </p:nvPr>
        </p:nvSpPr>
        <p:spPr>
          <a:xfrm>
            <a:off x="838200" y="1825624"/>
            <a:ext cx="10515600" cy="4681501"/>
          </a:xfrm>
        </p:spPr>
        <p:txBody>
          <a:bodyPr/>
          <a:lstStyle/>
          <a:p>
            <a:pPr algn="just">
              <a:lnSpc>
                <a:spcPct val="100000"/>
              </a:lnSpc>
            </a:pPr>
            <a:r>
              <a:rPr lang="en-US" dirty="0" smtClean="0"/>
              <a:t>In small business context, recruitment and selection is crucial as business owner need to choose the right candidates to fulfill the needs for its daily operations.</a:t>
            </a:r>
          </a:p>
          <a:p>
            <a:pPr algn="just">
              <a:lnSpc>
                <a:spcPct val="100000"/>
              </a:lnSpc>
            </a:pPr>
            <a:r>
              <a:rPr lang="en-US" dirty="0" smtClean="0"/>
              <a:t>The candidates might need to be able to multitask as business owner have limitation on budget to hire huge number of employees.</a:t>
            </a:r>
          </a:p>
          <a:p>
            <a:pPr algn="just">
              <a:lnSpc>
                <a:spcPct val="100000"/>
              </a:lnSpc>
            </a:pPr>
            <a:r>
              <a:rPr lang="en-US" dirty="0" smtClean="0"/>
              <a:t>Therefore, a clear Job Description and Job Specification is needed to guide business owner during the recruitment and selection process.</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8</a:t>
            </a:fld>
            <a:endParaRPr lang="en-US"/>
          </a:p>
        </p:txBody>
      </p:sp>
    </p:spTree>
    <p:extLst>
      <p:ext uri="{BB962C8B-B14F-4D97-AF65-F5344CB8AC3E}">
        <p14:creationId xmlns:p14="http://schemas.microsoft.com/office/powerpoint/2010/main" val="3483370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Training &amp; Development</a:t>
            </a:r>
            <a:endParaRPr lang="en-US" b="1" dirty="0"/>
          </a:p>
        </p:txBody>
      </p:sp>
      <p:sp>
        <p:nvSpPr>
          <p:cNvPr id="3" name="Content Placeholder 2"/>
          <p:cNvSpPr>
            <a:spLocks noGrp="1"/>
          </p:cNvSpPr>
          <p:nvPr>
            <p:ph idx="1"/>
          </p:nvPr>
        </p:nvSpPr>
        <p:spPr>
          <a:xfrm>
            <a:off x="838200" y="1825624"/>
            <a:ext cx="10515600" cy="4681501"/>
          </a:xfrm>
        </p:spPr>
        <p:txBody>
          <a:bodyPr/>
          <a:lstStyle/>
          <a:p>
            <a:pPr algn="just">
              <a:lnSpc>
                <a:spcPct val="100000"/>
              </a:lnSpc>
            </a:pPr>
            <a:r>
              <a:rPr lang="en-US" dirty="0" smtClean="0"/>
              <a:t>Once the candidates hired, employers need to identify the right training needed for the job or for future expansion of the business.</a:t>
            </a:r>
          </a:p>
          <a:p>
            <a:pPr algn="just">
              <a:lnSpc>
                <a:spcPct val="100000"/>
              </a:lnSpc>
            </a:pPr>
            <a:r>
              <a:rPr lang="en-US" dirty="0" smtClean="0"/>
              <a:t>Training may started with an induction program especially for new employees to get to know the company better.</a:t>
            </a:r>
          </a:p>
          <a:p>
            <a:pPr algn="just">
              <a:lnSpc>
                <a:spcPct val="100000"/>
              </a:lnSpc>
            </a:pPr>
            <a:r>
              <a:rPr lang="en-US" dirty="0" smtClean="0"/>
              <a:t>These will help provide employees with a career development path within the organization.</a:t>
            </a:r>
          </a:p>
          <a:p>
            <a:pPr algn="just">
              <a:lnSpc>
                <a:spcPct val="100000"/>
              </a:lnSpc>
            </a:pPr>
            <a:r>
              <a:rPr lang="en-US" dirty="0" smtClean="0"/>
              <a:t>Business owner may find that training is much more important in small business context as they need the employee to be able to multitask.</a:t>
            </a:r>
            <a:endParaRPr lang="en-US" dirty="0"/>
          </a:p>
        </p:txBody>
      </p:sp>
      <p:sp>
        <p:nvSpPr>
          <p:cNvPr id="4" name="Slide Number Placeholder 3"/>
          <p:cNvSpPr>
            <a:spLocks noGrp="1"/>
          </p:cNvSpPr>
          <p:nvPr>
            <p:ph type="sldNum" sz="quarter" idx="12"/>
          </p:nvPr>
        </p:nvSpPr>
        <p:spPr/>
        <p:txBody>
          <a:bodyPr/>
          <a:lstStyle/>
          <a:p>
            <a:fld id="{1D7CD89C-8940-42E1-BE39-0AABB391DCB4}" type="slidenum">
              <a:rPr lang="en-US" smtClean="0"/>
              <a:t>9</a:t>
            </a:fld>
            <a:endParaRPr lang="en-US"/>
          </a:p>
        </p:txBody>
      </p:sp>
    </p:spTree>
    <p:extLst>
      <p:ext uri="{BB962C8B-B14F-4D97-AF65-F5344CB8AC3E}">
        <p14:creationId xmlns:p14="http://schemas.microsoft.com/office/powerpoint/2010/main" val="2197732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A5C9D514221D5479658F1FB7631649B" ma:contentTypeVersion="0" ma:contentTypeDescription="Create a new document." ma:contentTypeScope="" ma:versionID="aac50e6cb80fc1ad824405869fdec2b9">
  <xsd:schema xmlns:xsd="http://www.w3.org/2001/XMLSchema" xmlns:xs="http://www.w3.org/2001/XMLSchema" xmlns:p="http://schemas.microsoft.com/office/2006/metadata/properties" targetNamespace="http://schemas.microsoft.com/office/2006/metadata/properties" ma:root="true" ma:fieldsID="27b4a4f76bea50102067bc7ec8c6d4d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6CC5A3-0B2C-4005-AC89-9A09B05EDC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9A7B3D1-6860-4090-B52B-B3E1E3F75A53}">
  <ds:schemaRefs>
    <ds:schemaRef ds:uri="http://schemas.microsoft.com/sharepoint/v3/contenttype/forms"/>
  </ds:schemaRefs>
</ds:datastoreItem>
</file>

<file path=customXml/itemProps3.xml><?xml version="1.0" encoding="utf-8"?>
<ds:datastoreItem xmlns:ds="http://schemas.openxmlformats.org/officeDocument/2006/customXml" ds:itemID="{A151A988-8171-4D65-99D3-935A4F7FF4AE}">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terms/"/>
    <ds:schemaRef ds:uri="http://purl.org/dc/dcmitype/"/>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1796</TotalTime>
  <Words>847</Words>
  <Application>Microsoft Office PowerPoint</Application>
  <PresentationFormat>Widescreen</PresentationFormat>
  <Paragraphs>90</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Unit 3 Human Resource in Small Business</vt:lpstr>
      <vt:lpstr>Introduction</vt:lpstr>
      <vt:lpstr>Why is HRM important in Small Business?</vt:lpstr>
      <vt:lpstr>Cont’</vt:lpstr>
      <vt:lpstr>Human Resource Functions</vt:lpstr>
      <vt:lpstr>Human Resource Planning in Small Business Context</vt:lpstr>
      <vt:lpstr>Job Analysis</vt:lpstr>
      <vt:lpstr>Recruitment &amp; Selection</vt:lpstr>
      <vt:lpstr>Training &amp; Development</vt:lpstr>
      <vt:lpstr>Managing Performance</vt:lpstr>
      <vt:lpstr>Compensation &amp; Benefits</vt:lpstr>
      <vt:lpstr>Employment Law</vt:lpstr>
      <vt:lpstr>Conclusion</vt:lpstr>
      <vt:lpstr>THANK YOU</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CHUAH KEE MAN</dc:creator>
  <cp:lastModifiedBy>UNIMAS</cp:lastModifiedBy>
  <cp:revision>95</cp:revision>
  <dcterms:created xsi:type="dcterms:W3CDTF">2016-07-26T11:23:57Z</dcterms:created>
  <dcterms:modified xsi:type="dcterms:W3CDTF">2017-11-30T12:15:09Z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0x010100FA5C9D514221D5479658F1FB7631649B</vt:lpwstr>
  </property>
</Properties>
</file>