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0BFA8-DFB2-41AD-ADE3-22FF7B6EED68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BDC02-24D5-429E-A493-E8A3A1D1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2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78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731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266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9368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015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682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0382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8879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3219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30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9378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4416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391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967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783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MY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1B3260-84EE-4766-8286-FF6471C3F2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67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21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CFFF8-2522-4C3A-8D54-22AEC5E23B4D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96C78-FBE7-4F69-B459-79C5C59C22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7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19EBD-9E3E-4D51-98B6-6ACBA1A04C82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0D5C2-DE31-45B7-9131-8F188FA0E8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34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92A5A-D3C1-4451-B8DD-825F30ED765C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DC31-8772-4F5C-81E5-4057DCFD47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97471-C3DC-4A81-90F0-8139E6CB6C5F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C386-BFAD-4D67-8730-B1209E742C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9DDBD-ED25-49B6-9560-2CBAFBB8610F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1BB02-FBC7-4298-A751-27B496B75C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81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32CDF-82C0-4B5A-9556-064937588D4A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BF4FA-CB87-45C2-BA61-25CF6829F8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84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C1C77-AA69-4894-8AAC-639334BCB269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0F42F-5FB1-4A20-9F7A-FA47789167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357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694F3-8E41-4B7E-AD05-2E32386197D7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B1380-BB0E-4810-B978-22152DBACB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6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2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AAC9A-5811-4E73-A95C-0958B69E73E0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DE2B-9C5B-4455-82CE-3C31F7389B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10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C0F7F-8869-45BC-BF40-830EF88C697A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F62BB-768D-481D-A55B-C8A6CAC452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12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B9760-3A47-4BFE-9CDA-CB807D3C7BE7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36294-9873-4C7E-9849-7BDE015FB7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4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9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9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43FC-75E5-4F2C-BFD2-9BC06ED6867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2C269B80-75A6-4ADE-8122-763766E67E9E}" type="datetimeFigureOut">
              <a:rPr lang="en-US" smtClean="0"/>
              <a:pPr>
                <a:defRPr/>
              </a:pPr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685800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0861A08D-2480-4B55-A403-5F9045B353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4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4.emf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5.emf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6.emf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Learning Unit 5 </a:t>
            </a:r>
            <a:r>
              <a:rPr lang="en-US" b="1" dirty="0"/>
              <a:t>: </a:t>
            </a:r>
            <a:r>
              <a:rPr lang="en-US" b="1" dirty="0" smtClean="0"/>
              <a:t>Profit </a:t>
            </a:r>
            <a:r>
              <a:rPr lang="en-US" b="1" dirty="0"/>
              <a:t>or Loss Statement </a:t>
            </a:r>
            <a:r>
              <a:rPr lang="en-US" b="1" dirty="0" smtClean="0"/>
              <a:t>and Statement of Financial </a:t>
            </a:r>
            <a:r>
              <a:rPr lang="en-US" b="1" dirty="0"/>
              <a:t>Position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Damien  Lee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1821" y="304800"/>
            <a:ext cx="9307773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Profit or Loss Statement Example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2849" y="1139588"/>
            <a:ext cx="8887563" cy="532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07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1821" y="304800"/>
            <a:ext cx="9307773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Profit or Loss Statement Example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1872" y="1268388"/>
            <a:ext cx="8950301" cy="498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354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0561" y="304800"/>
            <a:ext cx="8570794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Statement of Financial Position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942531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Statement of Financial Position (SFP) is also known as balance sheet.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SFP capture what a business owns (assets) and owes (liabilities) at a specific point in time.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7215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0561" y="304800"/>
            <a:ext cx="8570794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Statement of Financial Position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942531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An asset is anything of value or a resource of value that can be converted into cash.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A liability, in general, is an obligation to, or something that you owe somebody else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8028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0561" y="304800"/>
            <a:ext cx="8570794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Statement of Financial Position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942531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A SFP is usually prepared at the end of an accounting period, </a:t>
            </a:r>
            <a:r>
              <a:rPr lang="en-US" altLang="en-US" sz="3200" dirty="0" err="1" smtClean="0">
                <a:cs typeface="Arial" panose="020B0604020202020204" pitchFamily="34" charset="0"/>
              </a:rPr>
              <a:t>eg</a:t>
            </a:r>
            <a:r>
              <a:rPr lang="en-US" altLang="en-US" sz="3200" dirty="0" smtClean="0">
                <a:cs typeface="Arial" panose="020B0604020202020204" pitchFamily="34" charset="0"/>
              </a:rPr>
              <a:t>. at the end of a month or financial year.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SFP is an indicator of the financial health of your business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7487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0561" y="304800"/>
            <a:ext cx="8570794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Statement of Financial Position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942531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A SFP has three components: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assets – including cash, stock, equipment, money owed to business, goodwill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liabilities – including loans, credit card debts, tax liabilities, money owed to suppliers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owner’s equity – the amount left after liabilities are deducted from assets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486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1821" y="304800"/>
            <a:ext cx="9635319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Statement of Financial Position </a:t>
            </a:r>
            <a:r>
              <a:rPr lang="en-US" altLang="en-US" sz="54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Eg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7874" y="1235797"/>
            <a:ext cx="8946186" cy="402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23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1821" y="304800"/>
            <a:ext cx="9635319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Statement of Financial Position </a:t>
            </a:r>
            <a:r>
              <a:rPr lang="en-US" altLang="en-US" sz="54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Eg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4008" y="1371599"/>
            <a:ext cx="9101119" cy="452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967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1821" y="304800"/>
            <a:ext cx="9635319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Statement of Financial Position </a:t>
            </a:r>
            <a:r>
              <a:rPr lang="en-US" altLang="en-US" sz="54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Eg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2399" y="1371600"/>
            <a:ext cx="9121786" cy="273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43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540" y="1112985"/>
            <a:ext cx="9909312" cy="102807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Content Title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369" y="2003045"/>
            <a:ext cx="9909313" cy="3978827"/>
          </a:xfrm>
        </p:spPr>
        <p:txBody>
          <a:bodyPr/>
          <a:lstStyle/>
          <a:p>
            <a:pPr>
              <a:tabLst>
                <a:tab pos="8070850" algn="l"/>
              </a:tabLst>
            </a:pPr>
            <a:r>
              <a:rPr lang="en-US" dirty="0" smtClean="0"/>
              <a:t>Profit </a:t>
            </a:r>
            <a:r>
              <a:rPr lang="en-US" dirty="0"/>
              <a:t>or </a:t>
            </a:r>
            <a:r>
              <a:rPr lang="en-US" dirty="0" smtClean="0"/>
              <a:t>Loss Statement</a:t>
            </a:r>
          </a:p>
          <a:p>
            <a:pPr>
              <a:tabLst>
                <a:tab pos="8070850" algn="l"/>
              </a:tabLst>
            </a:pPr>
            <a:r>
              <a:rPr lang="en-US" dirty="0"/>
              <a:t>Statement of Financial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67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40038" y="304800"/>
            <a:ext cx="6553200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Introduction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133600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All business owners will vouch for profitability.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It is to ensure that the business will survive and is on-going. </a:t>
            </a:r>
            <a:endParaRPr lang="en-US" alt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636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40038" y="304800"/>
            <a:ext cx="6553200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Introduction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133600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Business profitability can motivate the owners to: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- maintain the existing business; or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- to make the business grow further; or </a:t>
            </a:r>
          </a:p>
          <a:p>
            <a:pPr>
              <a:buFontTx/>
              <a:buChar char="-"/>
            </a:pPr>
            <a:r>
              <a:rPr lang="en-US" altLang="en-US" sz="3200" dirty="0" smtClean="0">
                <a:cs typeface="Arial" panose="020B0604020202020204" pitchFamily="34" charset="0"/>
              </a:rPr>
              <a:t>to end the business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0178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40038" y="304800"/>
            <a:ext cx="6553200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Introduction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133600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If the profitability is under the expectation of the owner or the business is suffering a loss, it might motivate the owner to end the business.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Hence, a business owner will usually vouch for business profit or loss and its financial position to ensure that the business is in good financial shape to avoid any closure of business.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6532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259638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Profit or Loss Statement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133600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Profit or Loss (P/L) statement usually produced periodically, </a:t>
            </a:r>
            <a:r>
              <a:rPr lang="en-US" altLang="en-US" sz="3200" dirty="0" err="1" smtClean="0">
                <a:cs typeface="Arial" panose="020B0604020202020204" pitchFamily="34" charset="0"/>
              </a:rPr>
              <a:t>eg</a:t>
            </a:r>
            <a:r>
              <a:rPr lang="en-US" altLang="en-US" sz="3200" dirty="0" smtClean="0">
                <a:cs typeface="Arial" panose="020B0604020202020204" pitchFamily="34" charset="0"/>
              </a:rPr>
              <a:t>. monthly, quarterly or yearly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P/L statement is a summary of income/sales and expenses for your business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6877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259638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Profit or Loss Statement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133600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A P/L usually has five main components: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1. revenue (sales/turnover)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2. cost of goods sold (COGS)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3. gross profit (revenue minus COGS)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4. expenses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5. net profit (gross profit minus expenses)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9724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259638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Profit or Loss Statement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133600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800" dirty="0" smtClean="0">
                <a:solidFill>
                  <a:srgbClr val="0000FF"/>
                </a:solidFill>
                <a:cs typeface="Arial" panose="020B0604020202020204" pitchFamily="34" charset="0"/>
              </a:rPr>
              <a:t>Formula</a:t>
            </a:r>
            <a:r>
              <a:rPr lang="en-US" altLang="en-US" sz="4800" dirty="0" smtClean="0">
                <a:cs typeface="Arial" panose="020B0604020202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800" dirty="0" smtClean="0">
                <a:cs typeface="Arial" panose="020B0604020202020204" pitchFamily="34" charset="0"/>
              </a:rPr>
              <a:t>Sales – COGS = gross profit – expenses = net profit </a:t>
            </a:r>
          </a:p>
        </p:txBody>
      </p:sp>
    </p:spTree>
    <p:extLst>
      <p:ext uri="{BB962C8B-B14F-4D97-AF65-F5344CB8AC3E}">
        <p14:creationId xmlns:p14="http://schemas.microsoft.com/office/powerpoint/2010/main" val="3370051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259638" cy="1066800"/>
          </a:xfrm>
        </p:spPr>
        <p:txBody>
          <a:bodyPr/>
          <a:lstStyle/>
          <a:p>
            <a:pPr algn="ctr"/>
            <a:r>
              <a:rPr lang="en-US" altLang="en-US" sz="5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Profit or Loss Statement</a:t>
            </a:r>
            <a:endParaRPr lang="en-US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133600" y="1371600"/>
            <a:ext cx="7924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If the revenue is more than the expenses, there will be a profit recorded for the business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On the other hand, if the revenue is less than the expenses, there will be a loss recorded for the business</a:t>
            </a:r>
          </a:p>
          <a:p>
            <a:pPr marL="0" indent="0">
              <a:buNone/>
            </a:pPr>
            <a:r>
              <a:rPr lang="en-US" altLang="en-US" sz="3200" dirty="0" smtClean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163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506</Words>
  <Application>Microsoft Office PowerPoint</Application>
  <PresentationFormat>Widescreen</PresentationFormat>
  <Paragraphs>76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Learning Unit 5 : Profit or Loss Statement and Statement of Financial Position</vt:lpstr>
      <vt:lpstr>Content Title</vt:lpstr>
      <vt:lpstr>Introduction</vt:lpstr>
      <vt:lpstr>Introduction</vt:lpstr>
      <vt:lpstr>Introduction</vt:lpstr>
      <vt:lpstr>Profit or Loss Statement</vt:lpstr>
      <vt:lpstr>Profit or Loss Statement</vt:lpstr>
      <vt:lpstr>Profit or Loss Statement</vt:lpstr>
      <vt:lpstr>Profit or Loss Statement</vt:lpstr>
      <vt:lpstr>Profit or Loss Statement Example</vt:lpstr>
      <vt:lpstr>Profit or Loss Statement Example</vt:lpstr>
      <vt:lpstr>Statement of Financial Position</vt:lpstr>
      <vt:lpstr>Statement of Financial Position</vt:lpstr>
      <vt:lpstr>Statement of Financial Position</vt:lpstr>
      <vt:lpstr>Statement of Financial Position</vt:lpstr>
      <vt:lpstr>Statement of Financial Position Eg</vt:lpstr>
      <vt:lpstr>Statement of Financial Position Eg</vt:lpstr>
      <vt:lpstr>Statement of Financial Position Eg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CHUAH KEE MAN</dc:creator>
  <cp:lastModifiedBy>Damien Lee Iung Yau</cp:lastModifiedBy>
  <cp:revision>8</cp:revision>
  <dcterms:created xsi:type="dcterms:W3CDTF">2016-07-26T11:23:57Z</dcterms:created>
  <dcterms:modified xsi:type="dcterms:W3CDTF">2019-11-05T03:53:31Z</dcterms:modified>
</cp:coreProperties>
</file>