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99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hmad Syubaili b Mohamed" userId="590bb5be-7b5d-4159-85bb-f56551281dcd" providerId="ADAL" clId="{7F4FBCF8-88C7-4916-AF0E-7AD24BBFCDF5}"/>
    <pc:docChg chg="undo custSel addSld delSld modSld">
      <pc:chgData name="Ahmad Syubaili b Mohamed" userId="590bb5be-7b5d-4159-85bb-f56551281dcd" providerId="ADAL" clId="{7F4FBCF8-88C7-4916-AF0E-7AD24BBFCDF5}" dt="2019-10-17T03:12:46.151" v="60" actId="478"/>
      <pc:docMkLst>
        <pc:docMk/>
      </pc:docMkLst>
      <pc:sldChg chg="delSp modSp">
        <pc:chgData name="Ahmad Syubaili b Mohamed" userId="590bb5be-7b5d-4159-85bb-f56551281dcd" providerId="ADAL" clId="{7F4FBCF8-88C7-4916-AF0E-7AD24BBFCDF5}" dt="2019-10-17T03:11:12.876" v="5" actId="14100"/>
        <pc:sldMkLst>
          <pc:docMk/>
          <pc:sldMk cId="0" sldId="262"/>
        </pc:sldMkLst>
        <pc:spChg chg="mod">
          <ac:chgData name="Ahmad Syubaili b Mohamed" userId="590bb5be-7b5d-4159-85bb-f56551281dcd" providerId="ADAL" clId="{7F4FBCF8-88C7-4916-AF0E-7AD24BBFCDF5}" dt="2019-10-17T03:11:12.876" v="5" actId="14100"/>
          <ac:spMkLst>
            <pc:docMk/>
            <pc:sldMk cId="0" sldId="262"/>
            <ac:spMk id="5" creationId="{00000000-0000-0000-0000-000000000000}"/>
          </ac:spMkLst>
        </pc:spChg>
        <pc:grpChg chg="del">
          <ac:chgData name="Ahmad Syubaili b Mohamed" userId="590bb5be-7b5d-4159-85bb-f56551281dcd" providerId="ADAL" clId="{7F4FBCF8-88C7-4916-AF0E-7AD24BBFCDF5}" dt="2019-10-17T03:11:06.171" v="0" actId="478"/>
          <ac:grpSpMkLst>
            <pc:docMk/>
            <pc:sldMk cId="0" sldId="262"/>
            <ac:grpSpMk id="2" creationId="{00000000-0000-0000-0000-000000000000}"/>
          </ac:grpSpMkLst>
        </pc:grpChg>
        <pc:picChg chg="del">
          <ac:chgData name="Ahmad Syubaili b Mohamed" userId="590bb5be-7b5d-4159-85bb-f56551281dcd" providerId="ADAL" clId="{7F4FBCF8-88C7-4916-AF0E-7AD24BBFCDF5}" dt="2019-10-17T03:11:09.632" v="4" actId="478"/>
          <ac:picMkLst>
            <pc:docMk/>
            <pc:sldMk cId="0" sldId="262"/>
            <ac:picMk id="4" creationId="{00000000-0000-0000-0000-000000000000}"/>
          </ac:picMkLst>
        </pc:picChg>
        <pc:picChg chg="del">
          <ac:chgData name="Ahmad Syubaili b Mohamed" userId="590bb5be-7b5d-4159-85bb-f56551281dcd" providerId="ADAL" clId="{7F4FBCF8-88C7-4916-AF0E-7AD24BBFCDF5}" dt="2019-10-17T03:11:08.526" v="3" actId="478"/>
          <ac:picMkLst>
            <pc:docMk/>
            <pc:sldMk cId="0" sldId="262"/>
            <ac:picMk id="7" creationId="{00000000-0000-0000-0000-000000000000}"/>
          </ac:picMkLst>
        </pc:picChg>
        <pc:picChg chg="del">
          <ac:chgData name="Ahmad Syubaili b Mohamed" userId="590bb5be-7b5d-4159-85bb-f56551281dcd" providerId="ADAL" clId="{7F4FBCF8-88C7-4916-AF0E-7AD24BBFCDF5}" dt="2019-10-17T03:11:07.695" v="2" actId="478"/>
          <ac:picMkLst>
            <pc:docMk/>
            <pc:sldMk cId="0" sldId="262"/>
            <ac:picMk id="8" creationId="{00000000-0000-0000-0000-000000000000}"/>
          </ac:picMkLst>
        </pc:picChg>
        <pc:picChg chg="del">
          <ac:chgData name="Ahmad Syubaili b Mohamed" userId="590bb5be-7b5d-4159-85bb-f56551281dcd" providerId="ADAL" clId="{7F4FBCF8-88C7-4916-AF0E-7AD24BBFCDF5}" dt="2019-10-17T03:11:06.992" v="1" actId="478"/>
          <ac:picMkLst>
            <pc:docMk/>
            <pc:sldMk cId="0" sldId="262"/>
            <ac:picMk id="9" creationId="{00000000-0000-0000-0000-000000000000}"/>
          </ac:picMkLst>
        </pc:picChg>
      </pc:sldChg>
      <pc:sldChg chg="delSp">
        <pc:chgData name="Ahmad Syubaili b Mohamed" userId="590bb5be-7b5d-4159-85bb-f56551281dcd" providerId="ADAL" clId="{7F4FBCF8-88C7-4916-AF0E-7AD24BBFCDF5}" dt="2019-10-17T03:11:30.001" v="10" actId="478"/>
        <pc:sldMkLst>
          <pc:docMk/>
          <pc:sldMk cId="0" sldId="263"/>
        </pc:sldMkLst>
        <pc:grpChg chg="del">
          <ac:chgData name="Ahmad Syubaili b Mohamed" userId="590bb5be-7b5d-4159-85bb-f56551281dcd" providerId="ADAL" clId="{7F4FBCF8-88C7-4916-AF0E-7AD24BBFCDF5}" dt="2019-10-17T03:11:26.553" v="6" actId="478"/>
          <ac:grpSpMkLst>
            <pc:docMk/>
            <pc:sldMk cId="0" sldId="263"/>
            <ac:grpSpMk id="2" creationId="{00000000-0000-0000-0000-000000000000}"/>
          </ac:grpSpMkLst>
        </pc:grpChg>
        <pc:picChg chg="del">
          <ac:chgData name="Ahmad Syubaili b Mohamed" userId="590bb5be-7b5d-4159-85bb-f56551281dcd" providerId="ADAL" clId="{7F4FBCF8-88C7-4916-AF0E-7AD24BBFCDF5}" dt="2019-10-17T03:11:30.001" v="10" actId="478"/>
          <ac:picMkLst>
            <pc:docMk/>
            <pc:sldMk cId="0" sldId="263"/>
            <ac:picMk id="4" creationId="{00000000-0000-0000-0000-000000000000}"/>
          </ac:picMkLst>
        </pc:picChg>
        <pc:picChg chg="del">
          <ac:chgData name="Ahmad Syubaili b Mohamed" userId="590bb5be-7b5d-4159-85bb-f56551281dcd" providerId="ADAL" clId="{7F4FBCF8-88C7-4916-AF0E-7AD24BBFCDF5}" dt="2019-10-17T03:11:27.798" v="7" actId="478"/>
          <ac:picMkLst>
            <pc:docMk/>
            <pc:sldMk cId="0" sldId="263"/>
            <ac:picMk id="7" creationId="{00000000-0000-0000-0000-000000000000}"/>
          </ac:picMkLst>
        </pc:picChg>
        <pc:picChg chg="del">
          <ac:chgData name="Ahmad Syubaili b Mohamed" userId="590bb5be-7b5d-4159-85bb-f56551281dcd" providerId="ADAL" clId="{7F4FBCF8-88C7-4916-AF0E-7AD24BBFCDF5}" dt="2019-10-17T03:11:29.034" v="9" actId="478"/>
          <ac:picMkLst>
            <pc:docMk/>
            <pc:sldMk cId="0" sldId="263"/>
            <ac:picMk id="8" creationId="{00000000-0000-0000-0000-000000000000}"/>
          </ac:picMkLst>
        </pc:picChg>
        <pc:picChg chg="del">
          <ac:chgData name="Ahmad Syubaili b Mohamed" userId="590bb5be-7b5d-4159-85bb-f56551281dcd" providerId="ADAL" clId="{7F4FBCF8-88C7-4916-AF0E-7AD24BBFCDF5}" dt="2019-10-17T03:11:28.517" v="8" actId="478"/>
          <ac:picMkLst>
            <pc:docMk/>
            <pc:sldMk cId="0" sldId="263"/>
            <ac:picMk id="9" creationId="{00000000-0000-0000-0000-000000000000}"/>
          </ac:picMkLst>
        </pc:picChg>
      </pc:sldChg>
      <pc:sldChg chg="delSp">
        <pc:chgData name="Ahmad Syubaili b Mohamed" userId="590bb5be-7b5d-4159-85bb-f56551281dcd" providerId="ADAL" clId="{7F4FBCF8-88C7-4916-AF0E-7AD24BBFCDF5}" dt="2019-10-17T03:11:35.200" v="13" actId="478"/>
        <pc:sldMkLst>
          <pc:docMk/>
          <pc:sldMk cId="1019456819" sldId="264"/>
        </pc:sldMkLst>
        <pc:grpChg chg="del">
          <ac:chgData name="Ahmad Syubaili b Mohamed" userId="590bb5be-7b5d-4159-85bb-f56551281dcd" providerId="ADAL" clId="{7F4FBCF8-88C7-4916-AF0E-7AD24BBFCDF5}" dt="2019-10-17T03:11:34.166" v="12" actId="478"/>
          <ac:grpSpMkLst>
            <pc:docMk/>
            <pc:sldMk cId="1019456819" sldId="264"/>
            <ac:grpSpMk id="2" creationId="{00000000-0000-0000-0000-000000000000}"/>
          </ac:grpSpMkLst>
        </pc:grpChg>
        <pc:picChg chg="del">
          <ac:chgData name="Ahmad Syubaili b Mohamed" userId="590bb5be-7b5d-4159-85bb-f56551281dcd" providerId="ADAL" clId="{7F4FBCF8-88C7-4916-AF0E-7AD24BBFCDF5}" dt="2019-10-17T03:11:33.232" v="11" actId="478"/>
          <ac:picMkLst>
            <pc:docMk/>
            <pc:sldMk cId="1019456819" sldId="264"/>
            <ac:picMk id="7" creationId="{00000000-0000-0000-0000-000000000000}"/>
          </ac:picMkLst>
        </pc:picChg>
        <pc:picChg chg="del">
          <ac:chgData name="Ahmad Syubaili b Mohamed" userId="590bb5be-7b5d-4159-85bb-f56551281dcd" providerId="ADAL" clId="{7F4FBCF8-88C7-4916-AF0E-7AD24BBFCDF5}" dt="2019-10-17T03:11:35.200" v="13" actId="478"/>
          <ac:picMkLst>
            <pc:docMk/>
            <pc:sldMk cId="1019456819" sldId="264"/>
            <ac:picMk id="8" creationId="{00000000-0000-0000-0000-000000000000}"/>
          </ac:picMkLst>
        </pc:picChg>
      </pc:sldChg>
      <pc:sldChg chg="delSp">
        <pc:chgData name="Ahmad Syubaili b Mohamed" userId="590bb5be-7b5d-4159-85bb-f56551281dcd" providerId="ADAL" clId="{7F4FBCF8-88C7-4916-AF0E-7AD24BBFCDF5}" dt="2019-10-17T03:11:41.590" v="18" actId="478"/>
        <pc:sldMkLst>
          <pc:docMk/>
          <pc:sldMk cId="1575948662" sldId="265"/>
        </pc:sldMkLst>
        <pc:grpChg chg="del">
          <ac:chgData name="Ahmad Syubaili b Mohamed" userId="590bb5be-7b5d-4159-85bb-f56551281dcd" providerId="ADAL" clId="{7F4FBCF8-88C7-4916-AF0E-7AD24BBFCDF5}" dt="2019-10-17T03:11:38.143" v="14" actId="478"/>
          <ac:grpSpMkLst>
            <pc:docMk/>
            <pc:sldMk cId="1575948662" sldId="265"/>
            <ac:grpSpMk id="25" creationId="{686B5A04-6491-479A-8D0A-E45EDC637E36}"/>
          </ac:grpSpMkLst>
        </pc:grpChg>
        <pc:picChg chg="del">
          <ac:chgData name="Ahmad Syubaili b Mohamed" userId="590bb5be-7b5d-4159-85bb-f56551281dcd" providerId="ADAL" clId="{7F4FBCF8-88C7-4916-AF0E-7AD24BBFCDF5}" dt="2019-10-17T03:11:38.876" v="15" actId="478"/>
          <ac:picMkLst>
            <pc:docMk/>
            <pc:sldMk cId="1575948662" sldId="265"/>
            <ac:picMk id="27" creationId="{D9FDA6A8-886F-406C-B38E-C370348824C5}"/>
          </ac:picMkLst>
        </pc:picChg>
        <pc:picChg chg="del">
          <ac:chgData name="Ahmad Syubaili b Mohamed" userId="590bb5be-7b5d-4159-85bb-f56551281dcd" providerId="ADAL" clId="{7F4FBCF8-88C7-4916-AF0E-7AD24BBFCDF5}" dt="2019-10-17T03:11:39.883" v="16" actId="478"/>
          <ac:picMkLst>
            <pc:docMk/>
            <pc:sldMk cId="1575948662" sldId="265"/>
            <ac:picMk id="28" creationId="{4006E6ED-1EF9-4FB7-8A08-BCFB9C4BB125}"/>
          </ac:picMkLst>
        </pc:picChg>
        <pc:picChg chg="del">
          <ac:chgData name="Ahmad Syubaili b Mohamed" userId="590bb5be-7b5d-4159-85bb-f56551281dcd" providerId="ADAL" clId="{7F4FBCF8-88C7-4916-AF0E-7AD24BBFCDF5}" dt="2019-10-17T03:11:41.590" v="18" actId="478"/>
          <ac:picMkLst>
            <pc:docMk/>
            <pc:sldMk cId="1575948662" sldId="265"/>
            <ac:picMk id="29" creationId="{98EE9923-47D5-48D9-8F57-F35035C92161}"/>
          </ac:picMkLst>
        </pc:picChg>
        <pc:picChg chg="del">
          <ac:chgData name="Ahmad Syubaili b Mohamed" userId="590bb5be-7b5d-4159-85bb-f56551281dcd" providerId="ADAL" clId="{7F4FBCF8-88C7-4916-AF0E-7AD24BBFCDF5}" dt="2019-10-17T03:11:40.944" v="17" actId="478"/>
          <ac:picMkLst>
            <pc:docMk/>
            <pc:sldMk cId="1575948662" sldId="265"/>
            <ac:picMk id="30" creationId="{2503A2CA-1EBE-433E-9958-4133F1DC9ED0}"/>
          </ac:picMkLst>
        </pc:picChg>
      </pc:sldChg>
      <pc:sldChg chg="delSp">
        <pc:chgData name="Ahmad Syubaili b Mohamed" userId="590bb5be-7b5d-4159-85bb-f56551281dcd" providerId="ADAL" clId="{7F4FBCF8-88C7-4916-AF0E-7AD24BBFCDF5}" dt="2019-10-17T03:11:53.513" v="23" actId="478"/>
        <pc:sldMkLst>
          <pc:docMk/>
          <pc:sldMk cId="3781765529" sldId="278"/>
        </pc:sldMkLst>
        <pc:grpChg chg="del">
          <ac:chgData name="Ahmad Syubaili b Mohamed" userId="590bb5be-7b5d-4159-85bb-f56551281dcd" providerId="ADAL" clId="{7F4FBCF8-88C7-4916-AF0E-7AD24BBFCDF5}" dt="2019-10-17T03:11:49.335" v="20" actId="478"/>
          <ac:grpSpMkLst>
            <pc:docMk/>
            <pc:sldMk cId="3781765529" sldId="278"/>
            <ac:grpSpMk id="25" creationId="{686B5A04-6491-479A-8D0A-E45EDC637E36}"/>
          </ac:grpSpMkLst>
        </pc:grpChg>
        <pc:picChg chg="del">
          <ac:chgData name="Ahmad Syubaili b Mohamed" userId="590bb5be-7b5d-4159-85bb-f56551281dcd" providerId="ADAL" clId="{7F4FBCF8-88C7-4916-AF0E-7AD24BBFCDF5}" dt="2019-10-17T03:11:46.661" v="19" actId="478"/>
          <ac:picMkLst>
            <pc:docMk/>
            <pc:sldMk cId="3781765529" sldId="278"/>
            <ac:picMk id="27" creationId="{D9FDA6A8-886F-406C-B38E-C370348824C5}"/>
          </ac:picMkLst>
        </pc:picChg>
        <pc:picChg chg="del">
          <ac:chgData name="Ahmad Syubaili b Mohamed" userId="590bb5be-7b5d-4159-85bb-f56551281dcd" providerId="ADAL" clId="{7F4FBCF8-88C7-4916-AF0E-7AD24BBFCDF5}" dt="2019-10-17T03:11:51.142" v="21" actId="478"/>
          <ac:picMkLst>
            <pc:docMk/>
            <pc:sldMk cId="3781765529" sldId="278"/>
            <ac:picMk id="28" creationId="{4006E6ED-1EF9-4FB7-8A08-BCFB9C4BB125}"/>
          </ac:picMkLst>
        </pc:picChg>
        <pc:picChg chg="del">
          <ac:chgData name="Ahmad Syubaili b Mohamed" userId="590bb5be-7b5d-4159-85bb-f56551281dcd" providerId="ADAL" clId="{7F4FBCF8-88C7-4916-AF0E-7AD24BBFCDF5}" dt="2019-10-17T03:11:53.513" v="23" actId="478"/>
          <ac:picMkLst>
            <pc:docMk/>
            <pc:sldMk cId="3781765529" sldId="278"/>
            <ac:picMk id="29" creationId="{98EE9923-47D5-48D9-8F57-F35035C92161}"/>
          </ac:picMkLst>
        </pc:picChg>
        <pc:picChg chg="del">
          <ac:chgData name="Ahmad Syubaili b Mohamed" userId="590bb5be-7b5d-4159-85bb-f56551281dcd" providerId="ADAL" clId="{7F4FBCF8-88C7-4916-AF0E-7AD24BBFCDF5}" dt="2019-10-17T03:11:52.852" v="22" actId="478"/>
          <ac:picMkLst>
            <pc:docMk/>
            <pc:sldMk cId="3781765529" sldId="278"/>
            <ac:picMk id="30" creationId="{2503A2CA-1EBE-433E-9958-4133F1DC9ED0}"/>
          </ac:picMkLst>
        </pc:picChg>
      </pc:sldChg>
      <pc:sldChg chg="delSp">
        <pc:chgData name="Ahmad Syubaili b Mohamed" userId="590bb5be-7b5d-4159-85bb-f56551281dcd" providerId="ADAL" clId="{7F4FBCF8-88C7-4916-AF0E-7AD24BBFCDF5}" dt="2019-10-17T03:11:59.717" v="28" actId="478"/>
        <pc:sldMkLst>
          <pc:docMk/>
          <pc:sldMk cId="2169740766" sldId="279"/>
        </pc:sldMkLst>
        <pc:grpChg chg="del">
          <ac:chgData name="Ahmad Syubaili b Mohamed" userId="590bb5be-7b5d-4159-85bb-f56551281dcd" providerId="ADAL" clId="{7F4FBCF8-88C7-4916-AF0E-7AD24BBFCDF5}" dt="2019-10-17T03:11:57.233" v="25" actId="478"/>
          <ac:grpSpMkLst>
            <pc:docMk/>
            <pc:sldMk cId="2169740766" sldId="279"/>
            <ac:grpSpMk id="25" creationId="{686B5A04-6491-479A-8D0A-E45EDC637E36}"/>
          </ac:grpSpMkLst>
        </pc:grpChg>
        <pc:picChg chg="del">
          <ac:chgData name="Ahmad Syubaili b Mohamed" userId="590bb5be-7b5d-4159-85bb-f56551281dcd" providerId="ADAL" clId="{7F4FBCF8-88C7-4916-AF0E-7AD24BBFCDF5}" dt="2019-10-17T03:11:56.468" v="24" actId="478"/>
          <ac:picMkLst>
            <pc:docMk/>
            <pc:sldMk cId="2169740766" sldId="279"/>
            <ac:picMk id="27" creationId="{D9FDA6A8-886F-406C-B38E-C370348824C5}"/>
          </ac:picMkLst>
        </pc:picChg>
        <pc:picChg chg="del">
          <ac:chgData name="Ahmad Syubaili b Mohamed" userId="590bb5be-7b5d-4159-85bb-f56551281dcd" providerId="ADAL" clId="{7F4FBCF8-88C7-4916-AF0E-7AD24BBFCDF5}" dt="2019-10-17T03:11:58.251" v="26" actId="478"/>
          <ac:picMkLst>
            <pc:docMk/>
            <pc:sldMk cId="2169740766" sldId="279"/>
            <ac:picMk id="28" creationId="{4006E6ED-1EF9-4FB7-8A08-BCFB9C4BB125}"/>
          </ac:picMkLst>
        </pc:picChg>
        <pc:picChg chg="del">
          <ac:chgData name="Ahmad Syubaili b Mohamed" userId="590bb5be-7b5d-4159-85bb-f56551281dcd" providerId="ADAL" clId="{7F4FBCF8-88C7-4916-AF0E-7AD24BBFCDF5}" dt="2019-10-17T03:11:59.717" v="28" actId="478"/>
          <ac:picMkLst>
            <pc:docMk/>
            <pc:sldMk cId="2169740766" sldId="279"/>
            <ac:picMk id="29" creationId="{98EE9923-47D5-48D9-8F57-F35035C92161}"/>
          </ac:picMkLst>
        </pc:picChg>
        <pc:picChg chg="del">
          <ac:chgData name="Ahmad Syubaili b Mohamed" userId="590bb5be-7b5d-4159-85bb-f56551281dcd" providerId="ADAL" clId="{7F4FBCF8-88C7-4916-AF0E-7AD24BBFCDF5}" dt="2019-10-17T03:11:59.125" v="27" actId="478"/>
          <ac:picMkLst>
            <pc:docMk/>
            <pc:sldMk cId="2169740766" sldId="279"/>
            <ac:picMk id="30" creationId="{2503A2CA-1EBE-433E-9958-4133F1DC9ED0}"/>
          </ac:picMkLst>
        </pc:picChg>
      </pc:sldChg>
      <pc:sldChg chg="delSp">
        <pc:chgData name="Ahmad Syubaili b Mohamed" userId="590bb5be-7b5d-4159-85bb-f56551281dcd" providerId="ADAL" clId="{7F4FBCF8-88C7-4916-AF0E-7AD24BBFCDF5}" dt="2019-10-17T03:12:05.934" v="33" actId="478"/>
        <pc:sldMkLst>
          <pc:docMk/>
          <pc:sldMk cId="3835396080" sldId="280"/>
        </pc:sldMkLst>
        <pc:grpChg chg="del">
          <ac:chgData name="Ahmad Syubaili b Mohamed" userId="590bb5be-7b5d-4159-85bb-f56551281dcd" providerId="ADAL" clId="{7F4FBCF8-88C7-4916-AF0E-7AD24BBFCDF5}" dt="2019-10-17T03:12:03.752" v="30" actId="478"/>
          <ac:grpSpMkLst>
            <pc:docMk/>
            <pc:sldMk cId="3835396080" sldId="280"/>
            <ac:grpSpMk id="25" creationId="{686B5A04-6491-479A-8D0A-E45EDC637E36}"/>
          </ac:grpSpMkLst>
        </pc:grpChg>
        <pc:picChg chg="del">
          <ac:chgData name="Ahmad Syubaili b Mohamed" userId="590bb5be-7b5d-4159-85bb-f56551281dcd" providerId="ADAL" clId="{7F4FBCF8-88C7-4916-AF0E-7AD24BBFCDF5}" dt="2019-10-17T03:12:02.976" v="29" actId="478"/>
          <ac:picMkLst>
            <pc:docMk/>
            <pc:sldMk cId="3835396080" sldId="280"/>
            <ac:picMk id="27" creationId="{D9FDA6A8-886F-406C-B38E-C370348824C5}"/>
          </ac:picMkLst>
        </pc:picChg>
        <pc:picChg chg="del">
          <ac:chgData name="Ahmad Syubaili b Mohamed" userId="590bb5be-7b5d-4159-85bb-f56551281dcd" providerId="ADAL" clId="{7F4FBCF8-88C7-4916-AF0E-7AD24BBFCDF5}" dt="2019-10-17T03:12:04.557" v="31" actId="478"/>
          <ac:picMkLst>
            <pc:docMk/>
            <pc:sldMk cId="3835396080" sldId="280"/>
            <ac:picMk id="28" creationId="{4006E6ED-1EF9-4FB7-8A08-BCFB9C4BB125}"/>
          </ac:picMkLst>
        </pc:picChg>
        <pc:picChg chg="del">
          <ac:chgData name="Ahmad Syubaili b Mohamed" userId="590bb5be-7b5d-4159-85bb-f56551281dcd" providerId="ADAL" clId="{7F4FBCF8-88C7-4916-AF0E-7AD24BBFCDF5}" dt="2019-10-17T03:12:05.934" v="33" actId="478"/>
          <ac:picMkLst>
            <pc:docMk/>
            <pc:sldMk cId="3835396080" sldId="280"/>
            <ac:picMk id="29" creationId="{98EE9923-47D5-48D9-8F57-F35035C92161}"/>
          </ac:picMkLst>
        </pc:picChg>
        <pc:picChg chg="del">
          <ac:chgData name="Ahmad Syubaili b Mohamed" userId="590bb5be-7b5d-4159-85bb-f56551281dcd" providerId="ADAL" clId="{7F4FBCF8-88C7-4916-AF0E-7AD24BBFCDF5}" dt="2019-10-17T03:12:05.288" v="32" actId="478"/>
          <ac:picMkLst>
            <pc:docMk/>
            <pc:sldMk cId="3835396080" sldId="280"/>
            <ac:picMk id="30" creationId="{2503A2CA-1EBE-433E-9958-4133F1DC9ED0}"/>
          </ac:picMkLst>
        </pc:picChg>
      </pc:sldChg>
      <pc:sldChg chg="delSp">
        <pc:chgData name="Ahmad Syubaili b Mohamed" userId="590bb5be-7b5d-4159-85bb-f56551281dcd" providerId="ADAL" clId="{7F4FBCF8-88C7-4916-AF0E-7AD24BBFCDF5}" dt="2019-10-17T03:12:12.228" v="38" actId="478"/>
        <pc:sldMkLst>
          <pc:docMk/>
          <pc:sldMk cId="3318104170" sldId="281"/>
        </pc:sldMkLst>
        <pc:grpChg chg="del">
          <ac:chgData name="Ahmad Syubaili b Mohamed" userId="590bb5be-7b5d-4159-85bb-f56551281dcd" providerId="ADAL" clId="{7F4FBCF8-88C7-4916-AF0E-7AD24BBFCDF5}" dt="2019-10-17T03:12:09.685" v="35" actId="478"/>
          <ac:grpSpMkLst>
            <pc:docMk/>
            <pc:sldMk cId="3318104170" sldId="281"/>
            <ac:grpSpMk id="25" creationId="{686B5A04-6491-479A-8D0A-E45EDC637E36}"/>
          </ac:grpSpMkLst>
        </pc:grpChg>
        <pc:picChg chg="del">
          <ac:chgData name="Ahmad Syubaili b Mohamed" userId="590bb5be-7b5d-4159-85bb-f56551281dcd" providerId="ADAL" clId="{7F4FBCF8-88C7-4916-AF0E-7AD24BBFCDF5}" dt="2019-10-17T03:12:08.649" v="34" actId="478"/>
          <ac:picMkLst>
            <pc:docMk/>
            <pc:sldMk cId="3318104170" sldId="281"/>
            <ac:picMk id="27" creationId="{D9FDA6A8-886F-406C-B38E-C370348824C5}"/>
          </ac:picMkLst>
        </pc:picChg>
        <pc:picChg chg="del">
          <ac:chgData name="Ahmad Syubaili b Mohamed" userId="590bb5be-7b5d-4159-85bb-f56551281dcd" providerId="ADAL" clId="{7F4FBCF8-88C7-4916-AF0E-7AD24BBFCDF5}" dt="2019-10-17T03:12:10.733" v="36" actId="478"/>
          <ac:picMkLst>
            <pc:docMk/>
            <pc:sldMk cId="3318104170" sldId="281"/>
            <ac:picMk id="28" creationId="{4006E6ED-1EF9-4FB7-8A08-BCFB9C4BB125}"/>
          </ac:picMkLst>
        </pc:picChg>
        <pc:picChg chg="del">
          <ac:chgData name="Ahmad Syubaili b Mohamed" userId="590bb5be-7b5d-4159-85bb-f56551281dcd" providerId="ADAL" clId="{7F4FBCF8-88C7-4916-AF0E-7AD24BBFCDF5}" dt="2019-10-17T03:12:12.228" v="38" actId="478"/>
          <ac:picMkLst>
            <pc:docMk/>
            <pc:sldMk cId="3318104170" sldId="281"/>
            <ac:picMk id="29" creationId="{98EE9923-47D5-48D9-8F57-F35035C92161}"/>
          </ac:picMkLst>
        </pc:picChg>
        <pc:picChg chg="del">
          <ac:chgData name="Ahmad Syubaili b Mohamed" userId="590bb5be-7b5d-4159-85bb-f56551281dcd" providerId="ADAL" clId="{7F4FBCF8-88C7-4916-AF0E-7AD24BBFCDF5}" dt="2019-10-17T03:12:11.635" v="37" actId="478"/>
          <ac:picMkLst>
            <pc:docMk/>
            <pc:sldMk cId="3318104170" sldId="281"/>
            <ac:picMk id="30" creationId="{2503A2CA-1EBE-433E-9958-4133F1DC9ED0}"/>
          </ac:picMkLst>
        </pc:picChg>
      </pc:sldChg>
      <pc:sldChg chg="delSp">
        <pc:chgData name="Ahmad Syubaili b Mohamed" userId="590bb5be-7b5d-4159-85bb-f56551281dcd" providerId="ADAL" clId="{7F4FBCF8-88C7-4916-AF0E-7AD24BBFCDF5}" dt="2019-10-17T03:12:17.730" v="43" actId="478"/>
        <pc:sldMkLst>
          <pc:docMk/>
          <pc:sldMk cId="2586389740" sldId="282"/>
        </pc:sldMkLst>
        <pc:grpChg chg="del">
          <ac:chgData name="Ahmad Syubaili b Mohamed" userId="590bb5be-7b5d-4159-85bb-f56551281dcd" providerId="ADAL" clId="{7F4FBCF8-88C7-4916-AF0E-7AD24BBFCDF5}" dt="2019-10-17T03:12:15.201" v="40" actId="478"/>
          <ac:grpSpMkLst>
            <pc:docMk/>
            <pc:sldMk cId="2586389740" sldId="282"/>
            <ac:grpSpMk id="25" creationId="{686B5A04-6491-479A-8D0A-E45EDC637E36}"/>
          </ac:grpSpMkLst>
        </pc:grpChg>
        <pc:picChg chg="del">
          <ac:chgData name="Ahmad Syubaili b Mohamed" userId="590bb5be-7b5d-4159-85bb-f56551281dcd" providerId="ADAL" clId="{7F4FBCF8-88C7-4916-AF0E-7AD24BBFCDF5}" dt="2019-10-17T03:12:14.439" v="39" actId="478"/>
          <ac:picMkLst>
            <pc:docMk/>
            <pc:sldMk cId="2586389740" sldId="282"/>
            <ac:picMk id="27" creationId="{D9FDA6A8-886F-406C-B38E-C370348824C5}"/>
          </ac:picMkLst>
        </pc:picChg>
        <pc:picChg chg="del">
          <ac:chgData name="Ahmad Syubaili b Mohamed" userId="590bb5be-7b5d-4159-85bb-f56551281dcd" providerId="ADAL" clId="{7F4FBCF8-88C7-4916-AF0E-7AD24BBFCDF5}" dt="2019-10-17T03:12:16.350" v="41" actId="478"/>
          <ac:picMkLst>
            <pc:docMk/>
            <pc:sldMk cId="2586389740" sldId="282"/>
            <ac:picMk id="28" creationId="{4006E6ED-1EF9-4FB7-8A08-BCFB9C4BB125}"/>
          </ac:picMkLst>
        </pc:picChg>
        <pc:picChg chg="del">
          <ac:chgData name="Ahmad Syubaili b Mohamed" userId="590bb5be-7b5d-4159-85bb-f56551281dcd" providerId="ADAL" clId="{7F4FBCF8-88C7-4916-AF0E-7AD24BBFCDF5}" dt="2019-10-17T03:12:17.730" v="43" actId="478"/>
          <ac:picMkLst>
            <pc:docMk/>
            <pc:sldMk cId="2586389740" sldId="282"/>
            <ac:picMk id="29" creationId="{98EE9923-47D5-48D9-8F57-F35035C92161}"/>
          </ac:picMkLst>
        </pc:picChg>
        <pc:picChg chg="del">
          <ac:chgData name="Ahmad Syubaili b Mohamed" userId="590bb5be-7b5d-4159-85bb-f56551281dcd" providerId="ADAL" clId="{7F4FBCF8-88C7-4916-AF0E-7AD24BBFCDF5}" dt="2019-10-17T03:12:17.137" v="42" actId="478"/>
          <ac:picMkLst>
            <pc:docMk/>
            <pc:sldMk cId="2586389740" sldId="282"/>
            <ac:picMk id="30" creationId="{2503A2CA-1EBE-433E-9958-4133F1DC9ED0}"/>
          </ac:picMkLst>
        </pc:picChg>
      </pc:sldChg>
      <pc:sldChg chg="delSp">
        <pc:chgData name="Ahmad Syubaili b Mohamed" userId="590bb5be-7b5d-4159-85bb-f56551281dcd" providerId="ADAL" clId="{7F4FBCF8-88C7-4916-AF0E-7AD24BBFCDF5}" dt="2019-10-17T03:12:25.399" v="48" actId="478"/>
        <pc:sldMkLst>
          <pc:docMk/>
          <pc:sldMk cId="3329914091" sldId="283"/>
        </pc:sldMkLst>
        <pc:grpChg chg="del">
          <ac:chgData name="Ahmad Syubaili b Mohamed" userId="590bb5be-7b5d-4159-85bb-f56551281dcd" providerId="ADAL" clId="{7F4FBCF8-88C7-4916-AF0E-7AD24BBFCDF5}" dt="2019-10-17T03:12:22.801" v="46" actId="478"/>
          <ac:grpSpMkLst>
            <pc:docMk/>
            <pc:sldMk cId="3329914091" sldId="283"/>
            <ac:grpSpMk id="25" creationId="{686B5A04-6491-479A-8D0A-E45EDC637E36}"/>
          </ac:grpSpMkLst>
        </pc:grpChg>
        <pc:picChg chg="del">
          <ac:chgData name="Ahmad Syubaili b Mohamed" userId="590bb5be-7b5d-4159-85bb-f56551281dcd" providerId="ADAL" clId="{7F4FBCF8-88C7-4916-AF0E-7AD24BBFCDF5}" dt="2019-10-17T03:12:20.531" v="44" actId="478"/>
          <ac:picMkLst>
            <pc:docMk/>
            <pc:sldMk cId="3329914091" sldId="283"/>
            <ac:picMk id="27" creationId="{D9FDA6A8-886F-406C-B38E-C370348824C5}"/>
          </ac:picMkLst>
        </pc:picChg>
        <pc:picChg chg="del">
          <ac:chgData name="Ahmad Syubaili b Mohamed" userId="590bb5be-7b5d-4159-85bb-f56551281dcd" providerId="ADAL" clId="{7F4FBCF8-88C7-4916-AF0E-7AD24BBFCDF5}" dt="2019-10-17T03:12:21.409" v="45" actId="478"/>
          <ac:picMkLst>
            <pc:docMk/>
            <pc:sldMk cId="3329914091" sldId="283"/>
            <ac:picMk id="28" creationId="{4006E6ED-1EF9-4FB7-8A08-BCFB9C4BB125}"/>
          </ac:picMkLst>
        </pc:picChg>
        <pc:picChg chg="del">
          <ac:chgData name="Ahmad Syubaili b Mohamed" userId="590bb5be-7b5d-4159-85bb-f56551281dcd" providerId="ADAL" clId="{7F4FBCF8-88C7-4916-AF0E-7AD24BBFCDF5}" dt="2019-10-17T03:12:24.810" v="47" actId="478"/>
          <ac:picMkLst>
            <pc:docMk/>
            <pc:sldMk cId="3329914091" sldId="283"/>
            <ac:picMk id="29" creationId="{98EE9923-47D5-48D9-8F57-F35035C92161}"/>
          </ac:picMkLst>
        </pc:picChg>
        <pc:picChg chg="del">
          <ac:chgData name="Ahmad Syubaili b Mohamed" userId="590bb5be-7b5d-4159-85bb-f56551281dcd" providerId="ADAL" clId="{7F4FBCF8-88C7-4916-AF0E-7AD24BBFCDF5}" dt="2019-10-17T03:12:25.399" v="48" actId="478"/>
          <ac:picMkLst>
            <pc:docMk/>
            <pc:sldMk cId="3329914091" sldId="283"/>
            <ac:picMk id="30" creationId="{2503A2CA-1EBE-433E-9958-4133F1DC9ED0}"/>
          </ac:picMkLst>
        </pc:picChg>
      </pc:sldChg>
      <pc:sldChg chg="delSp add del">
        <pc:chgData name="Ahmad Syubaili b Mohamed" userId="590bb5be-7b5d-4159-85bb-f56551281dcd" providerId="ADAL" clId="{7F4FBCF8-88C7-4916-AF0E-7AD24BBFCDF5}" dt="2019-10-17T03:12:34.417" v="55" actId="478"/>
        <pc:sldMkLst>
          <pc:docMk/>
          <pc:sldMk cId="3818903761" sldId="284"/>
        </pc:sldMkLst>
        <pc:grpChg chg="del">
          <ac:chgData name="Ahmad Syubaili b Mohamed" userId="590bb5be-7b5d-4159-85bb-f56551281dcd" providerId="ADAL" clId="{7F4FBCF8-88C7-4916-AF0E-7AD24BBFCDF5}" dt="2019-10-17T03:12:32.005" v="52" actId="478"/>
          <ac:grpSpMkLst>
            <pc:docMk/>
            <pc:sldMk cId="3818903761" sldId="284"/>
            <ac:grpSpMk id="25" creationId="{686B5A04-6491-479A-8D0A-E45EDC637E36}"/>
          </ac:grpSpMkLst>
        </pc:grpChg>
        <pc:picChg chg="del">
          <ac:chgData name="Ahmad Syubaili b Mohamed" userId="590bb5be-7b5d-4159-85bb-f56551281dcd" providerId="ADAL" clId="{7F4FBCF8-88C7-4916-AF0E-7AD24BBFCDF5}" dt="2019-10-17T03:12:30.925" v="51" actId="478"/>
          <ac:picMkLst>
            <pc:docMk/>
            <pc:sldMk cId="3818903761" sldId="284"/>
            <ac:picMk id="27" creationId="{D9FDA6A8-886F-406C-B38E-C370348824C5}"/>
          </ac:picMkLst>
        </pc:picChg>
        <pc:picChg chg="del">
          <ac:chgData name="Ahmad Syubaili b Mohamed" userId="590bb5be-7b5d-4159-85bb-f56551281dcd" providerId="ADAL" clId="{7F4FBCF8-88C7-4916-AF0E-7AD24BBFCDF5}" dt="2019-10-17T03:12:32.968" v="53" actId="478"/>
          <ac:picMkLst>
            <pc:docMk/>
            <pc:sldMk cId="3818903761" sldId="284"/>
            <ac:picMk id="28" creationId="{4006E6ED-1EF9-4FB7-8A08-BCFB9C4BB125}"/>
          </ac:picMkLst>
        </pc:picChg>
        <pc:picChg chg="del">
          <ac:chgData name="Ahmad Syubaili b Mohamed" userId="590bb5be-7b5d-4159-85bb-f56551281dcd" providerId="ADAL" clId="{7F4FBCF8-88C7-4916-AF0E-7AD24BBFCDF5}" dt="2019-10-17T03:12:34.417" v="55" actId="478"/>
          <ac:picMkLst>
            <pc:docMk/>
            <pc:sldMk cId="3818903761" sldId="284"/>
            <ac:picMk id="29" creationId="{98EE9923-47D5-48D9-8F57-F35035C92161}"/>
          </ac:picMkLst>
        </pc:picChg>
        <pc:picChg chg="del">
          <ac:chgData name="Ahmad Syubaili b Mohamed" userId="590bb5be-7b5d-4159-85bb-f56551281dcd" providerId="ADAL" clId="{7F4FBCF8-88C7-4916-AF0E-7AD24BBFCDF5}" dt="2019-10-17T03:12:33.815" v="54" actId="478"/>
          <ac:picMkLst>
            <pc:docMk/>
            <pc:sldMk cId="3818903761" sldId="284"/>
            <ac:picMk id="30" creationId="{2503A2CA-1EBE-433E-9958-4133F1DC9ED0}"/>
          </ac:picMkLst>
        </pc:picChg>
      </pc:sldChg>
      <pc:sldChg chg="delSp">
        <pc:chgData name="Ahmad Syubaili b Mohamed" userId="590bb5be-7b5d-4159-85bb-f56551281dcd" providerId="ADAL" clId="{7F4FBCF8-88C7-4916-AF0E-7AD24BBFCDF5}" dt="2019-10-17T03:12:46.151" v="60" actId="478"/>
        <pc:sldMkLst>
          <pc:docMk/>
          <pc:sldMk cId="2299745621" sldId="285"/>
        </pc:sldMkLst>
        <pc:grpChg chg="del">
          <ac:chgData name="Ahmad Syubaili b Mohamed" userId="590bb5be-7b5d-4159-85bb-f56551281dcd" providerId="ADAL" clId="{7F4FBCF8-88C7-4916-AF0E-7AD24BBFCDF5}" dt="2019-10-17T03:12:46.151" v="60" actId="478"/>
          <ac:grpSpMkLst>
            <pc:docMk/>
            <pc:sldMk cId="2299745621" sldId="285"/>
            <ac:grpSpMk id="2" creationId="{00000000-0000-0000-0000-000000000000}"/>
          </ac:grpSpMkLst>
        </pc:grpChg>
        <pc:picChg chg="del">
          <ac:chgData name="Ahmad Syubaili b Mohamed" userId="590bb5be-7b5d-4159-85bb-f56551281dcd" providerId="ADAL" clId="{7F4FBCF8-88C7-4916-AF0E-7AD24BBFCDF5}" dt="2019-10-17T03:12:42.446" v="59" actId="478"/>
          <ac:picMkLst>
            <pc:docMk/>
            <pc:sldMk cId="2299745621" sldId="285"/>
            <ac:picMk id="4" creationId="{00000000-0000-0000-0000-000000000000}"/>
          </ac:picMkLst>
        </pc:picChg>
        <pc:picChg chg="del">
          <ac:chgData name="Ahmad Syubaili b Mohamed" userId="590bb5be-7b5d-4159-85bb-f56551281dcd" providerId="ADAL" clId="{7F4FBCF8-88C7-4916-AF0E-7AD24BBFCDF5}" dt="2019-10-17T03:12:37.434" v="56" actId="478"/>
          <ac:picMkLst>
            <pc:docMk/>
            <pc:sldMk cId="2299745621" sldId="285"/>
            <ac:picMk id="5" creationId="{00000000-0000-0000-0000-000000000000}"/>
          </ac:picMkLst>
        </pc:picChg>
        <pc:picChg chg="del">
          <ac:chgData name="Ahmad Syubaili b Mohamed" userId="590bb5be-7b5d-4159-85bb-f56551281dcd" providerId="ADAL" clId="{7F4FBCF8-88C7-4916-AF0E-7AD24BBFCDF5}" dt="2019-10-17T03:12:39.748" v="57" actId="478"/>
          <ac:picMkLst>
            <pc:docMk/>
            <pc:sldMk cId="2299745621" sldId="285"/>
            <ac:picMk id="10" creationId="{00000000-0000-0000-0000-000000000000}"/>
          </ac:picMkLst>
        </pc:picChg>
        <pc:picChg chg="del">
          <ac:chgData name="Ahmad Syubaili b Mohamed" userId="590bb5be-7b5d-4159-85bb-f56551281dcd" providerId="ADAL" clId="{7F4FBCF8-88C7-4916-AF0E-7AD24BBFCDF5}" dt="2019-10-17T03:12:40.334" v="58" actId="478"/>
          <ac:picMkLst>
            <pc:docMk/>
            <pc:sldMk cId="2299745621" sldId="285"/>
            <ac:picMk id="11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5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9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21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02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92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5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16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89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6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63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43FC-75E5-4F2C-BFD2-9BC06ED68673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6DA56879-59AB-4593-B634-A48B505A88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67352"/>
            <a:ext cx="12192000" cy="427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95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>
            <a:extLst>
              <a:ext uri="{FF2B5EF4-FFF2-40B4-BE49-F238E27FC236}">
                <a16:creationId xmlns:a16="http://schemas.microsoft.com/office/drawing/2014/main" id="{1DF3A40B-F2B7-4692-8C4A-E361B924D33D}"/>
              </a:ext>
            </a:extLst>
          </p:cNvPr>
          <p:cNvGrpSpPr>
            <a:grpSpLocks/>
          </p:cNvGrpSpPr>
          <p:nvPr/>
        </p:nvGrpSpPr>
        <p:grpSpPr bwMode="auto">
          <a:xfrm>
            <a:off x="2225141" y="2793154"/>
            <a:ext cx="7924800" cy="871538"/>
            <a:chOff x="768" y="2832"/>
            <a:chExt cx="4992" cy="549"/>
          </a:xfrm>
        </p:grpSpPr>
        <p:sp>
          <p:nvSpPr>
            <p:cNvPr id="31760" name="Text Box 17">
              <a:extLst>
                <a:ext uri="{FF2B5EF4-FFF2-40B4-BE49-F238E27FC236}">
                  <a16:creationId xmlns:a16="http://schemas.microsoft.com/office/drawing/2014/main" id="{062FB37F-2686-4BBD-A7DD-1616480359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3168"/>
              <a:ext cx="49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FECB0A"/>
                </a:buClr>
                <a:buFont typeface="Wingdings" panose="05000000000000000000" pitchFamily="2" charset="2"/>
                <a:buChar char="è"/>
                <a:defRPr sz="2800" b="1">
                  <a:solidFill>
                    <a:schemeClr val="bg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6600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bg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600" dirty="0">
                  <a:solidFill>
                    <a:schemeClr val="accent2">
                      <a:lumMod val="75000"/>
                    </a:schemeClr>
                  </a:solidFill>
                  <a:latin typeface="Montserrat Classic" panose="020B0604020202020204" charset="0"/>
                </a:rPr>
                <a:t>ASSETS                   =         LIABILITIES                      +    OWNER’S EQUITY</a:t>
              </a:r>
            </a:p>
          </p:txBody>
        </p:sp>
        <p:sp>
          <p:nvSpPr>
            <p:cNvPr id="31757" name="Text Box 18">
              <a:extLst>
                <a:ext uri="{FF2B5EF4-FFF2-40B4-BE49-F238E27FC236}">
                  <a16:creationId xmlns:a16="http://schemas.microsoft.com/office/drawing/2014/main" id="{CB3EB6B5-192E-4C57-A528-62038D669D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832"/>
              <a:ext cx="26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FECB0A"/>
                </a:buClr>
                <a:buFont typeface="Wingdings" panose="05000000000000000000" pitchFamily="2" charset="2"/>
                <a:buChar char="è"/>
                <a:defRPr sz="2800" b="1">
                  <a:solidFill>
                    <a:schemeClr val="bg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6600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bg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000" dirty="0">
                  <a:solidFill>
                    <a:schemeClr val="tx1"/>
                  </a:solidFill>
                  <a:latin typeface="Montserrat Classic" panose="020B0604020202020204" charset="0"/>
                </a:rPr>
                <a:t>Accounting Equation Impact</a:t>
              </a:r>
            </a:p>
          </p:txBody>
        </p:sp>
      </p:grpSp>
      <p:sp>
        <p:nvSpPr>
          <p:cNvPr id="891923" name="AutoShape 19">
            <a:extLst>
              <a:ext uri="{FF2B5EF4-FFF2-40B4-BE49-F238E27FC236}">
                <a16:creationId xmlns:a16="http://schemas.microsoft.com/office/drawing/2014/main" id="{5171BDF4-484D-4C55-8B66-A6849194F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2800" y="3783068"/>
            <a:ext cx="533400" cy="609600"/>
          </a:xfrm>
          <a:prstGeom prst="upArrow">
            <a:avLst>
              <a:gd name="adj1" fmla="val 50000"/>
              <a:gd name="adj2" fmla="val 28571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MY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91924" name="AutoShape 20">
            <a:extLst>
              <a:ext uri="{FF2B5EF4-FFF2-40B4-BE49-F238E27FC236}">
                <a16:creationId xmlns:a16="http://schemas.microsoft.com/office/drawing/2014/main" id="{AD4DAF2A-A763-453B-AEBD-E4B3509D3A05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743200" y="3783068"/>
            <a:ext cx="533400" cy="609600"/>
          </a:xfrm>
          <a:prstGeom prst="upArrow">
            <a:avLst>
              <a:gd name="adj1" fmla="val 50000"/>
              <a:gd name="adj2" fmla="val 285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MY" altLang="en-US" sz="120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91927" name="Text Box 23">
            <a:extLst>
              <a:ext uri="{FF2B5EF4-FFF2-40B4-BE49-F238E27FC236}">
                <a16:creationId xmlns:a16="http://schemas.microsoft.com/office/drawing/2014/main" id="{0044B9F4-BA21-40C3-9579-FD2439759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6172201"/>
            <a:ext cx="1524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increase</a:t>
            </a:r>
          </a:p>
        </p:txBody>
      </p:sp>
      <p:sp>
        <p:nvSpPr>
          <p:cNvPr id="891928" name="Text Box 24">
            <a:extLst>
              <a:ext uri="{FF2B5EF4-FFF2-40B4-BE49-F238E27FC236}">
                <a16:creationId xmlns:a16="http://schemas.microsoft.com/office/drawing/2014/main" id="{5733FD9E-1EC2-417E-8658-333E5D050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6134101"/>
            <a:ext cx="1524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increase</a:t>
            </a:r>
          </a:p>
        </p:txBody>
      </p:sp>
      <p:sp>
        <p:nvSpPr>
          <p:cNvPr id="20491" name="Text Box 30">
            <a:extLst>
              <a:ext uri="{FF2B5EF4-FFF2-40B4-BE49-F238E27FC236}">
                <a16:creationId xmlns:a16="http://schemas.microsoft.com/office/drawing/2014/main" id="{22EB2B5D-C82F-4902-978E-CB56764B8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1210317"/>
            <a:ext cx="8331199" cy="1016304"/>
          </a:xfrm>
          <a:prstGeom prst="rect">
            <a:avLst/>
          </a:prstGeom>
          <a:solidFill>
            <a:srgbClr val="0E48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2133" b="1" spc="13" dirty="0">
                <a:solidFill>
                  <a:schemeClr val="bg1"/>
                </a:solidFill>
                <a:latin typeface="Montserrat Classic"/>
              </a:rPr>
              <a:t>On January 5, </a:t>
            </a:r>
            <a:r>
              <a:rPr lang="en-US" sz="2133" b="1" spc="13" dirty="0" err="1">
                <a:solidFill>
                  <a:schemeClr val="bg1"/>
                </a:solidFill>
                <a:latin typeface="Montserrat Classic"/>
              </a:rPr>
              <a:t>NiagaNets</a:t>
            </a:r>
            <a:r>
              <a:rPr lang="en-US" sz="2133" b="1" spc="13" dirty="0">
                <a:solidFill>
                  <a:schemeClr val="bg1"/>
                </a:solidFill>
                <a:latin typeface="Montserrat Classic"/>
              </a:rPr>
              <a:t> paid RM20,000 for the purchase of land as a future building site.</a:t>
            </a:r>
          </a:p>
        </p:txBody>
      </p:sp>
      <p:grpSp>
        <p:nvGrpSpPr>
          <p:cNvPr id="16" name="Group 2">
            <a:extLst>
              <a:ext uri="{FF2B5EF4-FFF2-40B4-BE49-F238E27FC236}">
                <a16:creationId xmlns:a16="http://schemas.microsoft.com/office/drawing/2014/main" id="{534555C5-5133-4836-A0F4-3C59363EDA15}"/>
              </a:ext>
            </a:extLst>
          </p:cNvPr>
          <p:cNvGrpSpPr/>
          <p:nvPr/>
        </p:nvGrpSpPr>
        <p:grpSpPr>
          <a:xfrm>
            <a:off x="1828801" y="2514600"/>
            <a:ext cx="8483599" cy="2454933"/>
            <a:chOff x="0" y="0"/>
            <a:chExt cx="9842863" cy="5249527"/>
          </a:xfrm>
          <a:solidFill>
            <a:srgbClr val="F4CC7D"/>
          </a:solidFill>
        </p:grpSpPr>
        <p:sp>
          <p:nvSpPr>
            <p:cNvPr id="17" name="Freeform 3">
              <a:extLst>
                <a:ext uri="{FF2B5EF4-FFF2-40B4-BE49-F238E27FC236}">
                  <a16:creationId xmlns:a16="http://schemas.microsoft.com/office/drawing/2014/main" id="{D03BC1AA-4178-4F46-AA60-2BFBA8E5622E}"/>
                </a:ext>
              </a:extLst>
            </p:cNvPr>
            <p:cNvSpPr/>
            <p:nvPr/>
          </p:nvSpPr>
          <p:spPr>
            <a:xfrm>
              <a:off x="0" y="0"/>
              <a:ext cx="9842863" cy="5249527"/>
            </a:xfrm>
            <a:custGeom>
              <a:avLst/>
              <a:gdLst/>
              <a:ahLst/>
              <a:cxnLst/>
              <a:rect l="l" t="t" r="r" b="b"/>
              <a:pathLst>
                <a:path w="9842863" h="5249527">
                  <a:moveTo>
                    <a:pt x="9718403" y="59690"/>
                  </a:moveTo>
                  <a:cubicBezTo>
                    <a:pt x="9753963" y="59690"/>
                    <a:pt x="9783173" y="88900"/>
                    <a:pt x="9783173" y="124460"/>
                  </a:cubicBezTo>
                  <a:lnTo>
                    <a:pt x="9783173" y="5125067"/>
                  </a:lnTo>
                  <a:cubicBezTo>
                    <a:pt x="9783173" y="5160627"/>
                    <a:pt x="9753963" y="5189837"/>
                    <a:pt x="9718403" y="5189837"/>
                  </a:cubicBezTo>
                  <a:lnTo>
                    <a:pt x="124460" y="5189837"/>
                  </a:lnTo>
                  <a:cubicBezTo>
                    <a:pt x="88900" y="5189837"/>
                    <a:pt x="59690" y="5160627"/>
                    <a:pt x="59690" y="512506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9718403" y="59690"/>
                  </a:lnTo>
                  <a:moveTo>
                    <a:pt x="971840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125067"/>
                  </a:lnTo>
                  <a:cubicBezTo>
                    <a:pt x="0" y="5193647"/>
                    <a:pt x="55880" y="5249527"/>
                    <a:pt x="124460" y="5249527"/>
                  </a:cubicBezTo>
                  <a:lnTo>
                    <a:pt x="9718403" y="5249527"/>
                  </a:lnTo>
                  <a:cubicBezTo>
                    <a:pt x="9786983" y="5249527"/>
                    <a:pt x="9842863" y="5193647"/>
                    <a:pt x="9842863" y="5125067"/>
                  </a:cubicBezTo>
                  <a:lnTo>
                    <a:pt x="9842863" y="124460"/>
                  </a:lnTo>
                  <a:cubicBezTo>
                    <a:pt x="9842863" y="55880"/>
                    <a:pt x="9786983" y="0"/>
                    <a:pt x="9718403" y="0"/>
                  </a:cubicBezTo>
                  <a:close/>
                </a:path>
              </a:pathLst>
            </a:custGeom>
            <a:grpFill/>
          </p:spPr>
        </p:sp>
      </p:grpSp>
    </p:spTree>
    <p:extLst>
      <p:ext uri="{BB962C8B-B14F-4D97-AF65-F5344CB8AC3E}">
        <p14:creationId xmlns:p14="http://schemas.microsoft.com/office/powerpoint/2010/main" val="37817655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923" grpId="0" animBg="1"/>
      <p:bldP spid="891924" grpId="0" animBg="1"/>
      <p:bldP spid="891927" grpId="0"/>
      <p:bldP spid="891928" grpId="0"/>
      <p:bldP spid="89192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>
            <a:extLst>
              <a:ext uri="{FF2B5EF4-FFF2-40B4-BE49-F238E27FC236}">
                <a16:creationId xmlns:a16="http://schemas.microsoft.com/office/drawing/2014/main" id="{1DF3A40B-F2B7-4692-8C4A-E361B924D33D}"/>
              </a:ext>
            </a:extLst>
          </p:cNvPr>
          <p:cNvGrpSpPr>
            <a:grpSpLocks/>
          </p:cNvGrpSpPr>
          <p:nvPr/>
        </p:nvGrpSpPr>
        <p:grpSpPr bwMode="auto">
          <a:xfrm>
            <a:off x="2225141" y="2793154"/>
            <a:ext cx="7924800" cy="871538"/>
            <a:chOff x="768" y="2832"/>
            <a:chExt cx="4992" cy="549"/>
          </a:xfrm>
        </p:grpSpPr>
        <p:sp>
          <p:nvSpPr>
            <p:cNvPr id="31760" name="Text Box 17">
              <a:extLst>
                <a:ext uri="{FF2B5EF4-FFF2-40B4-BE49-F238E27FC236}">
                  <a16:creationId xmlns:a16="http://schemas.microsoft.com/office/drawing/2014/main" id="{062FB37F-2686-4BBD-A7DD-1616480359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3168"/>
              <a:ext cx="49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FECB0A"/>
                </a:buClr>
                <a:buFont typeface="Wingdings" panose="05000000000000000000" pitchFamily="2" charset="2"/>
                <a:buChar char="è"/>
                <a:defRPr sz="2800" b="1">
                  <a:solidFill>
                    <a:schemeClr val="bg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6600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bg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600" dirty="0">
                  <a:solidFill>
                    <a:schemeClr val="accent2">
                      <a:lumMod val="75000"/>
                    </a:schemeClr>
                  </a:solidFill>
                  <a:latin typeface="Montserrat Classic" panose="020B0604020202020204" charset="0"/>
                </a:rPr>
                <a:t>ASSETS                   =         LIABILITIES                      +    OWNER’S EQUITY</a:t>
              </a:r>
            </a:p>
          </p:txBody>
        </p:sp>
        <p:sp>
          <p:nvSpPr>
            <p:cNvPr id="31757" name="Text Box 18">
              <a:extLst>
                <a:ext uri="{FF2B5EF4-FFF2-40B4-BE49-F238E27FC236}">
                  <a16:creationId xmlns:a16="http://schemas.microsoft.com/office/drawing/2014/main" id="{CB3EB6B5-192E-4C57-A528-62038D669D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832"/>
              <a:ext cx="26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FECB0A"/>
                </a:buClr>
                <a:buFont typeface="Wingdings" panose="05000000000000000000" pitchFamily="2" charset="2"/>
                <a:buChar char="è"/>
                <a:defRPr sz="2800" b="1">
                  <a:solidFill>
                    <a:schemeClr val="bg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6600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bg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000" dirty="0">
                  <a:solidFill>
                    <a:schemeClr val="tx1"/>
                  </a:solidFill>
                  <a:latin typeface="Montserrat Classic" panose="020B0604020202020204" charset="0"/>
                </a:rPr>
                <a:t>Accounting Equation Impact</a:t>
              </a:r>
            </a:p>
          </p:txBody>
        </p:sp>
      </p:grpSp>
      <p:sp>
        <p:nvSpPr>
          <p:cNvPr id="891923" name="AutoShape 19">
            <a:extLst>
              <a:ext uri="{FF2B5EF4-FFF2-40B4-BE49-F238E27FC236}">
                <a16:creationId xmlns:a16="http://schemas.microsoft.com/office/drawing/2014/main" id="{5171BDF4-484D-4C55-8B66-A6849194F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600" y="3783068"/>
            <a:ext cx="533400" cy="609600"/>
          </a:xfrm>
          <a:prstGeom prst="upArrow">
            <a:avLst>
              <a:gd name="adj1" fmla="val 50000"/>
              <a:gd name="adj2" fmla="val 28571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MY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91924" name="AutoShape 20">
            <a:extLst>
              <a:ext uri="{FF2B5EF4-FFF2-40B4-BE49-F238E27FC236}">
                <a16:creationId xmlns:a16="http://schemas.microsoft.com/office/drawing/2014/main" id="{AD4DAF2A-A763-453B-AEBD-E4B3509D3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3274" y="3783068"/>
            <a:ext cx="533400" cy="609600"/>
          </a:xfrm>
          <a:prstGeom prst="upArrow">
            <a:avLst>
              <a:gd name="adj1" fmla="val 50000"/>
              <a:gd name="adj2" fmla="val 28571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MY" altLang="en-US" sz="120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91927" name="Text Box 23">
            <a:extLst>
              <a:ext uri="{FF2B5EF4-FFF2-40B4-BE49-F238E27FC236}">
                <a16:creationId xmlns:a16="http://schemas.microsoft.com/office/drawing/2014/main" id="{0044B9F4-BA21-40C3-9579-FD2439759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6172201"/>
            <a:ext cx="1524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increase</a:t>
            </a:r>
          </a:p>
        </p:txBody>
      </p:sp>
      <p:sp>
        <p:nvSpPr>
          <p:cNvPr id="891928" name="Text Box 24">
            <a:extLst>
              <a:ext uri="{FF2B5EF4-FFF2-40B4-BE49-F238E27FC236}">
                <a16:creationId xmlns:a16="http://schemas.microsoft.com/office/drawing/2014/main" id="{5733FD9E-1EC2-417E-8658-333E5D050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6134101"/>
            <a:ext cx="1524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increase</a:t>
            </a:r>
          </a:p>
        </p:txBody>
      </p:sp>
      <p:sp>
        <p:nvSpPr>
          <p:cNvPr id="20491" name="Text Box 30">
            <a:extLst>
              <a:ext uri="{FF2B5EF4-FFF2-40B4-BE49-F238E27FC236}">
                <a16:creationId xmlns:a16="http://schemas.microsoft.com/office/drawing/2014/main" id="{22EB2B5D-C82F-4902-978E-CB56764B8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1210317"/>
            <a:ext cx="8331199" cy="1016304"/>
          </a:xfrm>
          <a:prstGeom prst="rect">
            <a:avLst/>
          </a:prstGeom>
          <a:solidFill>
            <a:srgbClr val="0E48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2133" b="1" spc="13" dirty="0">
                <a:solidFill>
                  <a:schemeClr val="bg1"/>
                </a:solidFill>
                <a:latin typeface="Montserrat Classic"/>
              </a:rPr>
              <a:t>On January 10, </a:t>
            </a:r>
            <a:r>
              <a:rPr lang="en-US" sz="2133" b="1" spc="13" dirty="0" err="1">
                <a:solidFill>
                  <a:schemeClr val="bg1"/>
                </a:solidFill>
                <a:latin typeface="Montserrat Classic"/>
              </a:rPr>
              <a:t>NiagaNets</a:t>
            </a:r>
            <a:r>
              <a:rPr lang="en-US" sz="2133" b="1" spc="13" dirty="0">
                <a:solidFill>
                  <a:schemeClr val="bg1"/>
                </a:solidFill>
                <a:latin typeface="Montserrat Classic"/>
              </a:rPr>
              <a:t> purchased supplies on account/credit for RM1,350.</a:t>
            </a:r>
          </a:p>
        </p:txBody>
      </p:sp>
      <p:grpSp>
        <p:nvGrpSpPr>
          <p:cNvPr id="16" name="Group 2">
            <a:extLst>
              <a:ext uri="{FF2B5EF4-FFF2-40B4-BE49-F238E27FC236}">
                <a16:creationId xmlns:a16="http://schemas.microsoft.com/office/drawing/2014/main" id="{4582BC95-5E64-4303-9BE2-E03808DB48B2}"/>
              </a:ext>
            </a:extLst>
          </p:cNvPr>
          <p:cNvGrpSpPr/>
          <p:nvPr/>
        </p:nvGrpSpPr>
        <p:grpSpPr>
          <a:xfrm>
            <a:off x="1828801" y="2514600"/>
            <a:ext cx="8483599" cy="2454933"/>
            <a:chOff x="0" y="0"/>
            <a:chExt cx="9842863" cy="5249527"/>
          </a:xfrm>
          <a:solidFill>
            <a:srgbClr val="F4CC7D"/>
          </a:solidFill>
        </p:grpSpPr>
        <p:sp>
          <p:nvSpPr>
            <p:cNvPr id="17" name="Freeform 3">
              <a:extLst>
                <a:ext uri="{FF2B5EF4-FFF2-40B4-BE49-F238E27FC236}">
                  <a16:creationId xmlns:a16="http://schemas.microsoft.com/office/drawing/2014/main" id="{1E87D550-8797-4A7E-8D8F-B204FB9C6FA6}"/>
                </a:ext>
              </a:extLst>
            </p:cNvPr>
            <p:cNvSpPr/>
            <p:nvPr/>
          </p:nvSpPr>
          <p:spPr>
            <a:xfrm>
              <a:off x="0" y="0"/>
              <a:ext cx="9842863" cy="5249527"/>
            </a:xfrm>
            <a:custGeom>
              <a:avLst/>
              <a:gdLst/>
              <a:ahLst/>
              <a:cxnLst/>
              <a:rect l="l" t="t" r="r" b="b"/>
              <a:pathLst>
                <a:path w="9842863" h="5249527">
                  <a:moveTo>
                    <a:pt x="9718403" y="59690"/>
                  </a:moveTo>
                  <a:cubicBezTo>
                    <a:pt x="9753963" y="59690"/>
                    <a:pt x="9783173" y="88900"/>
                    <a:pt x="9783173" y="124460"/>
                  </a:cubicBezTo>
                  <a:lnTo>
                    <a:pt x="9783173" y="5125067"/>
                  </a:lnTo>
                  <a:cubicBezTo>
                    <a:pt x="9783173" y="5160627"/>
                    <a:pt x="9753963" y="5189837"/>
                    <a:pt x="9718403" y="5189837"/>
                  </a:cubicBezTo>
                  <a:lnTo>
                    <a:pt x="124460" y="5189837"/>
                  </a:lnTo>
                  <a:cubicBezTo>
                    <a:pt x="88900" y="5189837"/>
                    <a:pt x="59690" y="5160627"/>
                    <a:pt x="59690" y="512506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9718403" y="59690"/>
                  </a:lnTo>
                  <a:moveTo>
                    <a:pt x="971840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125067"/>
                  </a:lnTo>
                  <a:cubicBezTo>
                    <a:pt x="0" y="5193647"/>
                    <a:pt x="55880" y="5249527"/>
                    <a:pt x="124460" y="5249527"/>
                  </a:cubicBezTo>
                  <a:lnTo>
                    <a:pt x="9718403" y="5249527"/>
                  </a:lnTo>
                  <a:cubicBezTo>
                    <a:pt x="9786983" y="5249527"/>
                    <a:pt x="9842863" y="5193647"/>
                    <a:pt x="9842863" y="5125067"/>
                  </a:cubicBezTo>
                  <a:lnTo>
                    <a:pt x="9842863" y="124460"/>
                  </a:lnTo>
                  <a:cubicBezTo>
                    <a:pt x="9842863" y="55880"/>
                    <a:pt x="9786983" y="0"/>
                    <a:pt x="9718403" y="0"/>
                  </a:cubicBezTo>
                  <a:close/>
                </a:path>
              </a:pathLst>
            </a:custGeom>
            <a:grpFill/>
          </p:spPr>
        </p:sp>
      </p:grpSp>
    </p:spTree>
    <p:extLst>
      <p:ext uri="{BB962C8B-B14F-4D97-AF65-F5344CB8AC3E}">
        <p14:creationId xmlns:p14="http://schemas.microsoft.com/office/powerpoint/2010/main" val="21697407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923" grpId="0" animBg="1"/>
      <p:bldP spid="891924" grpId="0" animBg="1"/>
      <p:bldP spid="891927" grpId="0"/>
      <p:bldP spid="891928" grpId="0"/>
      <p:bldP spid="89192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>
            <a:extLst>
              <a:ext uri="{FF2B5EF4-FFF2-40B4-BE49-F238E27FC236}">
                <a16:creationId xmlns:a16="http://schemas.microsoft.com/office/drawing/2014/main" id="{1DF3A40B-F2B7-4692-8C4A-E361B924D33D}"/>
              </a:ext>
            </a:extLst>
          </p:cNvPr>
          <p:cNvGrpSpPr>
            <a:grpSpLocks/>
          </p:cNvGrpSpPr>
          <p:nvPr/>
        </p:nvGrpSpPr>
        <p:grpSpPr bwMode="auto">
          <a:xfrm>
            <a:off x="2225141" y="2793151"/>
            <a:ext cx="7924800" cy="1117600"/>
            <a:chOff x="768" y="2832"/>
            <a:chExt cx="4992" cy="704"/>
          </a:xfrm>
        </p:grpSpPr>
        <p:sp>
          <p:nvSpPr>
            <p:cNvPr id="31760" name="Text Box 17">
              <a:extLst>
                <a:ext uri="{FF2B5EF4-FFF2-40B4-BE49-F238E27FC236}">
                  <a16:creationId xmlns:a16="http://schemas.microsoft.com/office/drawing/2014/main" id="{062FB37F-2686-4BBD-A7DD-1616480359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3168"/>
              <a:ext cx="4992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FECB0A"/>
                </a:buClr>
                <a:buFont typeface="Wingdings" panose="05000000000000000000" pitchFamily="2" charset="2"/>
                <a:buChar char="è"/>
                <a:defRPr sz="2800" b="1">
                  <a:solidFill>
                    <a:schemeClr val="bg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6600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bg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600" dirty="0">
                  <a:solidFill>
                    <a:schemeClr val="accent2">
                      <a:lumMod val="75000"/>
                    </a:schemeClr>
                  </a:solidFill>
                  <a:latin typeface="Montserrat Classic" panose="020B0604020202020204" charset="0"/>
                </a:rPr>
                <a:t>ASSETS                   =         LIABILITIES                  +    OWNER’S EQUITY (REVENUES)</a:t>
              </a:r>
            </a:p>
          </p:txBody>
        </p:sp>
        <p:sp>
          <p:nvSpPr>
            <p:cNvPr id="31757" name="Text Box 18">
              <a:extLst>
                <a:ext uri="{FF2B5EF4-FFF2-40B4-BE49-F238E27FC236}">
                  <a16:creationId xmlns:a16="http://schemas.microsoft.com/office/drawing/2014/main" id="{CB3EB6B5-192E-4C57-A528-62038D669D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832"/>
              <a:ext cx="26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FECB0A"/>
                </a:buClr>
                <a:buFont typeface="Wingdings" panose="05000000000000000000" pitchFamily="2" charset="2"/>
                <a:buChar char="è"/>
                <a:defRPr sz="2800" b="1">
                  <a:solidFill>
                    <a:schemeClr val="bg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6600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bg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000" dirty="0">
                  <a:solidFill>
                    <a:schemeClr val="tx1"/>
                  </a:solidFill>
                  <a:latin typeface="Montserrat Classic" panose="020B0604020202020204" charset="0"/>
                </a:rPr>
                <a:t>Accounting Equation Impact</a:t>
              </a:r>
            </a:p>
          </p:txBody>
        </p:sp>
      </p:grpSp>
      <p:sp>
        <p:nvSpPr>
          <p:cNvPr id="891923" name="AutoShape 19">
            <a:extLst>
              <a:ext uri="{FF2B5EF4-FFF2-40B4-BE49-F238E27FC236}">
                <a16:creationId xmlns:a16="http://schemas.microsoft.com/office/drawing/2014/main" id="{5171BDF4-484D-4C55-8B66-A6849194F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600" y="3783068"/>
            <a:ext cx="533400" cy="609600"/>
          </a:xfrm>
          <a:prstGeom prst="upArrow">
            <a:avLst>
              <a:gd name="adj1" fmla="val 50000"/>
              <a:gd name="adj2" fmla="val 28571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MY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91924" name="AutoShape 20">
            <a:extLst>
              <a:ext uri="{FF2B5EF4-FFF2-40B4-BE49-F238E27FC236}">
                <a16:creationId xmlns:a16="http://schemas.microsoft.com/office/drawing/2014/main" id="{AD4DAF2A-A763-453B-AEBD-E4B3509D3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4295" y="3783068"/>
            <a:ext cx="533400" cy="609600"/>
          </a:xfrm>
          <a:prstGeom prst="upArrow">
            <a:avLst>
              <a:gd name="adj1" fmla="val 50000"/>
              <a:gd name="adj2" fmla="val 28571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MY" altLang="en-US" sz="120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91927" name="Text Box 23">
            <a:extLst>
              <a:ext uri="{FF2B5EF4-FFF2-40B4-BE49-F238E27FC236}">
                <a16:creationId xmlns:a16="http://schemas.microsoft.com/office/drawing/2014/main" id="{0044B9F4-BA21-40C3-9579-FD2439759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6172201"/>
            <a:ext cx="1524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increase</a:t>
            </a:r>
          </a:p>
        </p:txBody>
      </p:sp>
      <p:sp>
        <p:nvSpPr>
          <p:cNvPr id="891928" name="Text Box 24">
            <a:extLst>
              <a:ext uri="{FF2B5EF4-FFF2-40B4-BE49-F238E27FC236}">
                <a16:creationId xmlns:a16="http://schemas.microsoft.com/office/drawing/2014/main" id="{5733FD9E-1EC2-417E-8658-333E5D050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6134101"/>
            <a:ext cx="1524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increase</a:t>
            </a:r>
          </a:p>
        </p:txBody>
      </p:sp>
      <p:sp>
        <p:nvSpPr>
          <p:cNvPr id="20491" name="Text Box 30">
            <a:extLst>
              <a:ext uri="{FF2B5EF4-FFF2-40B4-BE49-F238E27FC236}">
                <a16:creationId xmlns:a16="http://schemas.microsoft.com/office/drawing/2014/main" id="{22EB2B5D-C82F-4902-978E-CB56764B8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1210317"/>
            <a:ext cx="8331199" cy="1016304"/>
          </a:xfrm>
          <a:prstGeom prst="rect">
            <a:avLst/>
          </a:prstGeom>
          <a:solidFill>
            <a:srgbClr val="0E48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2133" b="1" spc="13" dirty="0">
                <a:solidFill>
                  <a:schemeClr val="bg1"/>
                </a:solidFill>
                <a:latin typeface="Montserrat Classic"/>
              </a:rPr>
              <a:t>On January 18, </a:t>
            </a:r>
            <a:r>
              <a:rPr lang="en-US" sz="2133" b="1" spc="13" dirty="0" err="1">
                <a:solidFill>
                  <a:schemeClr val="bg1"/>
                </a:solidFill>
                <a:latin typeface="Montserrat Classic"/>
              </a:rPr>
              <a:t>NiagaNets</a:t>
            </a:r>
            <a:r>
              <a:rPr lang="en-US" sz="2133" b="1" spc="13" dirty="0">
                <a:solidFill>
                  <a:schemeClr val="bg1"/>
                </a:solidFill>
                <a:latin typeface="Montserrat Classic"/>
              </a:rPr>
              <a:t> received cash of RM7,500 from customers for services provided.</a:t>
            </a:r>
          </a:p>
        </p:txBody>
      </p:sp>
      <p:grpSp>
        <p:nvGrpSpPr>
          <p:cNvPr id="16" name="Group 2">
            <a:extLst>
              <a:ext uri="{FF2B5EF4-FFF2-40B4-BE49-F238E27FC236}">
                <a16:creationId xmlns:a16="http://schemas.microsoft.com/office/drawing/2014/main" id="{AF9536BA-927A-4C37-886F-43338368FDB4}"/>
              </a:ext>
            </a:extLst>
          </p:cNvPr>
          <p:cNvGrpSpPr/>
          <p:nvPr/>
        </p:nvGrpSpPr>
        <p:grpSpPr>
          <a:xfrm>
            <a:off x="1828801" y="2514600"/>
            <a:ext cx="8483599" cy="2454933"/>
            <a:chOff x="0" y="0"/>
            <a:chExt cx="9842863" cy="5249527"/>
          </a:xfrm>
          <a:solidFill>
            <a:srgbClr val="F4CC7D"/>
          </a:solidFill>
        </p:grpSpPr>
        <p:sp>
          <p:nvSpPr>
            <p:cNvPr id="17" name="Freeform 3">
              <a:extLst>
                <a:ext uri="{FF2B5EF4-FFF2-40B4-BE49-F238E27FC236}">
                  <a16:creationId xmlns:a16="http://schemas.microsoft.com/office/drawing/2014/main" id="{B113FBB2-0BA2-4768-A058-A754614A3F22}"/>
                </a:ext>
              </a:extLst>
            </p:cNvPr>
            <p:cNvSpPr/>
            <p:nvPr/>
          </p:nvSpPr>
          <p:spPr>
            <a:xfrm>
              <a:off x="0" y="0"/>
              <a:ext cx="9842863" cy="5249527"/>
            </a:xfrm>
            <a:custGeom>
              <a:avLst/>
              <a:gdLst/>
              <a:ahLst/>
              <a:cxnLst/>
              <a:rect l="l" t="t" r="r" b="b"/>
              <a:pathLst>
                <a:path w="9842863" h="5249527">
                  <a:moveTo>
                    <a:pt x="9718403" y="59690"/>
                  </a:moveTo>
                  <a:cubicBezTo>
                    <a:pt x="9753963" y="59690"/>
                    <a:pt x="9783173" y="88900"/>
                    <a:pt x="9783173" y="124460"/>
                  </a:cubicBezTo>
                  <a:lnTo>
                    <a:pt x="9783173" y="5125067"/>
                  </a:lnTo>
                  <a:cubicBezTo>
                    <a:pt x="9783173" y="5160627"/>
                    <a:pt x="9753963" y="5189837"/>
                    <a:pt x="9718403" y="5189837"/>
                  </a:cubicBezTo>
                  <a:lnTo>
                    <a:pt x="124460" y="5189837"/>
                  </a:lnTo>
                  <a:cubicBezTo>
                    <a:pt x="88900" y="5189837"/>
                    <a:pt x="59690" y="5160627"/>
                    <a:pt x="59690" y="512506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9718403" y="59690"/>
                  </a:lnTo>
                  <a:moveTo>
                    <a:pt x="971840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125067"/>
                  </a:lnTo>
                  <a:cubicBezTo>
                    <a:pt x="0" y="5193647"/>
                    <a:pt x="55880" y="5249527"/>
                    <a:pt x="124460" y="5249527"/>
                  </a:cubicBezTo>
                  <a:lnTo>
                    <a:pt x="9718403" y="5249527"/>
                  </a:lnTo>
                  <a:cubicBezTo>
                    <a:pt x="9786983" y="5249527"/>
                    <a:pt x="9842863" y="5193647"/>
                    <a:pt x="9842863" y="5125067"/>
                  </a:cubicBezTo>
                  <a:lnTo>
                    <a:pt x="9842863" y="124460"/>
                  </a:lnTo>
                  <a:cubicBezTo>
                    <a:pt x="9842863" y="55880"/>
                    <a:pt x="9786983" y="0"/>
                    <a:pt x="9718403" y="0"/>
                  </a:cubicBezTo>
                  <a:close/>
                </a:path>
              </a:pathLst>
            </a:custGeom>
            <a:grpFill/>
          </p:spPr>
        </p:sp>
      </p:grpSp>
    </p:spTree>
    <p:extLst>
      <p:ext uri="{BB962C8B-B14F-4D97-AF65-F5344CB8AC3E}">
        <p14:creationId xmlns:p14="http://schemas.microsoft.com/office/powerpoint/2010/main" val="38353960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923" grpId="0" animBg="1"/>
      <p:bldP spid="891924" grpId="0" animBg="1"/>
      <p:bldP spid="891927" grpId="0"/>
      <p:bldP spid="891928" grpId="0"/>
      <p:bldP spid="891928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>
            <a:extLst>
              <a:ext uri="{FF2B5EF4-FFF2-40B4-BE49-F238E27FC236}">
                <a16:creationId xmlns:a16="http://schemas.microsoft.com/office/drawing/2014/main" id="{1DF3A40B-F2B7-4692-8C4A-E361B924D33D}"/>
              </a:ext>
            </a:extLst>
          </p:cNvPr>
          <p:cNvGrpSpPr>
            <a:grpSpLocks/>
          </p:cNvGrpSpPr>
          <p:nvPr/>
        </p:nvGrpSpPr>
        <p:grpSpPr bwMode="auto">
          <a:xfrm>
            <a:off x="2225141" y="2793151"/>
            <a:ext cx="7924800" cy="1117600"/>
            <a:chOff x="768" y="2832"/>
            <a:chExt cx="4992" cy="704"/>
          </a:xfrm>
        </p:grpSpPr>
        <p:sp>
          <p:nvSpPr>
            <p:cNvPr id="31760" name="Text Box 17">
              <a:extLst>
                <a:ext uri="{FF2B5EF4-FFF2-40B4-BE49-F238E27FC236}">
                  <a16:creationId xmlns:a16="http://schemas.microsoft.com/office/drawing/2014/main" id="{062FB37F-2686-4BBD-A7DD-1616480359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3168"/>
              <a:ext cx="4992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FECB0A"/>
                </a:buClr>
                <a:buFont typeface="Wingdings" panose="05000000000000000000" pitchFamily="2" charset="2"/>
                <a:buChar char="è"/>
                <a:defRPr sz="2800" b="1">
                  <a:solidFill>
                    <a:schemeClr val="bg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6600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bg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600" dirty="0">
                  <a:solidFill>
                    <a:schemeClr val="accent2">
                      <a:lumMod val="75000"/>
                    </a:schemeClr>
                  </a:solidFill>
                  <a:latin typeface="Montserrat Classic" panose="020B0604020202020204" charset="0"/>
                </a:rPr>
                <a:t>ASSETS                   =         LIABILITIES                   +    OWNER’S EQUITY (EXPENSES)</a:t>
              </a:r>
            </a:p>
          </p:txBody>
        </p:sp>
        <p:sp>
          <p:nvSpPr>
            <p:cNvPr id="31757" name="Text Box 18">
              <a:extLst>
                <a:ext uri="{FF2B5EF4-FFF2-40B4-BE49-F238E27FC236}">
                  <a16:creationId xmlns:a16="http://schemas.microsoft.com/office/drawing/2014/main" id="{CB3EB6B5-192E-4C57-A528-62038D669D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832"/>
              <a:ext cx="26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FECB0A"/>
                </a:buClr>
                <a:buFont typeface="Wingdings" panose="05000000000000000000" pitchFamily="2" charset="2"/>
                <a:buChar char="è"/>
                <a:defRPr sz="2800" b="1">
                  <a:solidFill>
                    <a:schemeClr val="bg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6600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bg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000" dirty="0">
                  <a:solidFill>
                    <a:schemeClr val="tx1"/>
                  </a:solidFill>
                  <a:latin typeface="Montserrat Classic" panose="020B0604020202020204" charset="0"/>
                </a:rPr>
                <a:t>Accounting Equation Impact</a:t>
              </a:r>
            </a:p>
          </p:txBody>
        </p:sp>
      </p:grpSp>
      <p:sp>
        <p:nvSpPr>
          <p:cNvPr id="891923" name="AutoShape 19">
            <a:extLst>
              <a:ext uri="{FF2B5EF4-FFF2-40B4-BE49-F238E27FC236}">
                <a16:creationId xmlns:a16="http://schemas.microsoft.com/office/drawing/2014/main" id="{5171BDF4-484D-4C55-8B66-A6849194F67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387600" y="3783068"/>
            <a:ext cx="533400" cy="609600"/>
          </a:xfrm>
          <a:prstGeom prst="upArrow">
            <a:avLst>
              <a:gd name="adj1" fmla="val 50000"/>
              <a:gd name="adj2" fmla="val 285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MY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91924" name="AutoShape 20">
            <a:extLst>
              <a:ext uri="{FF2B5EF4-FFF2-40B4-BE49-F238E27FC236}">
                <a16:creationId xmlns:a16="http://schemas.microsoft.com/office/drawing/2014/main" id="{AD4DAF2A-A763-453B-AEBD-E4B3509D3A05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374295" y="3783068"/>
            <a:ext cx="533400" cy="609600"/>
          </a:xfrm>
          <a:prstGeom prst="upArrow">
            <a:avLst>
              <a:gd name="adj1" fmla="val 50000"/>
              <a:gd name="adj2" fmla="val 285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MY" altLang="en-US" sz="120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91927" name="Text Box 23">
            <a:extLst>
              <a:ext uri="{FF2B5EF4-FFF2-40B4-BE49-F238E27FC236}">
                <a16:creationId xmlns:a16="http://schemas.microsoft.com/office/drawing/2014/main" id="{0044B9F4-BA21-40C3-9579-FD2439759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6172201"/>
            <a:ext cx="1524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increase</a:t>
            </a:r>
          </a:p>
        </p:txBody>
      </p:sp>
      <p:sp>
        <p:nvSpPr>
          <p:cNvPr id="891928" name="Text Box 24">
            <a:extLst>
              <a:ext uri="{FF2B5EF4-FFF2-40B4-BE49-F238E27FC236}">
                <a16:creationId xmlns:a16="http://schemas.microsoft.com/office/drawing/2014/main" id="{5733FD9E-1EC2-417E-8658-333E5D050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6134101"/>
            <a:ext cx="1524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increase</a:t>
            </a:r>
          </a:p>
        </p:txBody>
      </p:sp>
      <p:sp>
        <p:nvSpPr>
          <p:cNvPr id="20491" name="Text Box 30">
            <a:extLst>
              <a:ext uri="{FF2B5EF4-FFF2-40B4-BE49-F238E27FC236}">
                <a16:creationId xmlns:a16="http://schemas.microsoft.com/office/drawing/2014/main" id="{22EB2B5D-C82F-4902-978E-CB56764B8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1210317"/>
            <a:ext cx="8331199" cy="523926"/>
          </a:xfrm>
          <a:prstGeom prst="rect">
            <a:avLst/>
          </a:prstGeom>
          <a:solidFill>
            <a:srgbClr val="0E48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2133" b="1" spc="13" dirty="0">
                <a:solidFill>
                  <a:schemeClr val="bg1"/>
                </a:solidFill>
                <a:latin typeface="Montserrat Classic"/>
              </a:rPr>
              <a:t>On January 30, </a:t>
            </a:r>
            <a:r>
              <a:rPr lang="en-US" sz="2133" b="1" spc="13" dirty="0" err="1">
                <a:solidFill>
                  <a:schemeClr val="bg1"/>
                </a:solidFill>
                <a:latin typeface="Montserrat Classic"/>
              </a:rPr>
              <a:t>NiagaNets</a:t>
            </a:r>
            <a:r>
              <a:rPr lang="en-US" sz="2133" b="1" spc="13" dirty="0">
                <a:solidFill>
                  <a:schemeClr val="bg1"/>
                </a:solidFill>
                <a:latin typeface="Montserrat Classic"/>
              </a:rPr>
              <a:t> paid rent expenses, RM1,500. </a:t>
            </a:r>
          </a:p>
        </p:txBody>
      </p:sp>
      <p:grpSp>
        <p:nvGrpSpPr>
          <p:cNvPr id="16" name="Group 2">
            <a:extLst>
              <a:ext uri="{FF2B5EF4-FFF2-40B4-BE49-F238E27FC236}">
                <a16:creationId xmlns:a16="http://schemas.microsoft.com/office/drawing/2014/main" id="{D6AA9166-D601-4D3F-ABA4-B492FC42653E}"/>
              </a:ext>
            </a:extLst>
          </p:cNvPr>
          <p:cNvGrpSpPr/>
          <p:nvPr/>
        </p:nvGrpSpPr>
        <p:grpSpPr>
          <a:xfrm>
            <a:off x="1828801" y="2514600"/>
            <a:ext cx="8483599" cy="2454933"/>
            <a:chOff x="0" y="0"/>
            <a:chExt cx="9842863" cy="5249527"/>
          </a:xfrm>
          <a:solidFill>
            <a:srgbClr val="F4CC7D"/>
          </a:solidFill>
        </p:grpSpPr>
        <p:sp>
          <p:nvSpPr>
            <p:cNvPr id="17" name="Freeform 3">
              <a:extLst>
                <a:ext uri="{FF2B5EF4-FFF2-40B4-BE49-F238E27FC236}">
                  <a16:creationId xmlns:a16="http://schemas.microsoft.com/office/drawing/2014/main" id="{113701FA-A8C9-436A-BCE5-A1E39E04FC37}"/>
                </a:ext>
              </a:extLst>
            </p:cNvPr>
            <p:cNvSpPr/>
            <p:nvPr/>
          </p:nvSpPr>
          <p:spPr>
            <a:xfrm>
              <a:off x="0" y="0"/>
              <a:ext cx="9842863" cy="5249527"/>
            </a:xfrm>
            <a:custGeom>
              <a:avLst/>
              <a:gdLst/>
              <a:ahLst/>
              <a:cxnLst/>
              <a:rect l="l" t="t" r="r" b="b"/>
              <a:pathLst>
                <a:path w="9842863" h="5249527">
                  <a:moveTo>
                    <a:pt x="9718403" y="59690"/>
                  </a:moveTo>
                  <a:cubicBezTo>
                    <a:pt x="9753963" y="59690"/>
                    <a:pt x="9783173" y="88900"/>
                    <a:pt x="9783173" y="124460"/>
                  </a:cubicBezTo>
                  <a:lnTo>
                    <a:pt x="9783173" y="5125067"/>
                  </a:lnTo>
                  <a:cubicBezTo>
                    <a:pt x="9783173" y="5160627"/>
                    <a:pt x="9753963" y="5189837"/>
                    <a:pt x="9718403" y="5189837"/>
                  </a:cubicBezTo>
                  <a:lnTo>
                    <a:pt x="124460" y="5189837"/>
                  </a:lnTo>
                  <a:cubicBezTo>
                    <a:pt x="88900" y="5189837"/>
                    <a:pt x="59690" y="5160627"/>
                    <a:pt x="59690" y="512506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9718403" y="59690"/>
                  </a:lnTo>
                  <a:moveTo>
                    <a:pt x="971840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125067"/>
                  </a:lnTo>
                  <a:cubicBezTo>
                    <a:pt x="0" y="5193647"/>
                    <a:pt x="55880" y="5249527"/>
                    <a:pt x="124460" y="5249527"/>
                  </a:cubicBezTo>
                  <a:lnTo>
                    <a:pt x="9718403" y="5249527"/>
                  </a:lnTo>
                  <a:cubicBezTo>
                    <a:pt x="9786983" y="5249527"/>
                    <a:pt x="9842863" y="5193647"/>
                    <a:pt x="9842863" y="5125067"/>
                  </a:cubicBezTo>
                  <a:lnTo>
                    <a:pt x="9842863" y="124460"/>
                  </a:lnTo>
                  <a:cubicBezTo>
                    <a:pt x="9842863" y="55880"/>
                    <a:pt x="9786983" y="0"/>
                    <a:pt x="9718403" y="0"/>
                  </a:cubicBezTo>
                  <a:close/>
                </a:path>
              </a:pathLst>
            </a:custGeom>
            <a:grpFill/>
          </p:spPr>
        </p:sp>
      </p:grpSp>
    </p:spTree>
    <p:extLst>
      <p:ext uri="{BB962C8B-B14F-4D97-AF65-F5344CB8AC3E}">
        <p14:creationId xmlns:p14="http://schemas.microsoft.com/office/powerpoint/2010/main" val="33181041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923" grpId="0" animBg="1"/>
      <p:bldP spid="891924" grpId="0" animBg="1"/>
      <p:bldP spid="891927" grpId="0"/>
      <p:bldP spid="891928" grpId="0"/>
      <p:bldP spid="891928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>
            <a:extLst>
              <a:ext uri="{FF2B5EF4-FFF2-40B4-BE49-F238E27FC236}">
                <a16:creationId xmlns:a16="http://schemas.microsoft.com/office/drawing/2014/main" id="{1DF3A40B-F2B7-4692-8C4A-E361B924D33D}"/>
              </a:ext>
            </a:extLst>
          </p:cNvPr>
          <p:cNvGrpSpPr>
            <a:grpSpLocks/>
          </p:cNvGrpSpPr>
          <p:nvPr/>
        </p:nvGrpSpPr>
        <p:grpSpPr bwMode="auto">
          <a:xfrm>
            <a:off x="2225141" y="2793154"/>
            <a:ext cx="7924800" cy="871538"/>
            <a:chOff x="768" y="2832"/>
            <a:chExt cx="4992" cy="549"/>
          </a:xfrm>
        </p:grpSpPr>
        <p:sp>
          <p:nvSpPr>
            <p:cNvPr id="31760" name="Text Box 17">
              <a:extLst>
                <a:ext uri="{FF2B5EF4-FFF2-40B4-BE49-F238E27FC236}">
                  <a16:creationId xmlns:a16="http://schemas.microsoft.com/office/drawing/2014/main" id="{062FB37F-2686-4BBD-A7DD-1616480359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3168"/>
              <a:ext cx="49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FECB0A"/>
                </a:buClr>
                <a:buFont typeface="Wingdings" panose="05000000000000000000" pitchFamily="2" charset="2"/>
                <a:buChar char="è"/>
                <a:defRPr sz="2800" b="1">
                  <a:solidFill>
                    <a:schemeClr val="bg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6600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bg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600" dirty="0">
                  <a:solidFill>
                    <a:schemeClr val="accent2">
                      <a:lumMod val="75000"/>
                    </a:schemeClr>
                  </a:solidFill>
                  <a:latin typeface="Montserrat Classic" panose="020B0604020202020204" charset="0"/>
                </a:rPr>
                <a:t>ASSETS                   =         LIABILITIES                   +    OWNER’S EQUITY</a:t>
              </a:r>
            </a:p>
          </p:txBody>
        </p:sp>
        <p:sp>
          <p:nvSpPr>
            <p:cNvPr id="31757" name="Text Box 18">
              <a:extLst>
                <a:ext uri="{FF2B5EF4-FFF2-40B4-BE49-F238E27FC236}">
                  <a16:creationId xmlns:a16="http://schemas.microsoft.com/office/drawing/2014/main" id="{CB3EB6B5-192E-4C57-A528-62038D669D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832"/>
              <a:ext cx="26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FECB0A"/>
                </a:buClr>
                <a:buFont typeface="Wingdings" panose="05000000000000000000" pitchFamily="2" charset="2"/>
                <a:buChar char="è"/>
                <a:defRPr sz="2800" b="1">
                  <a:solidFill>
                    <a:schemeClr val="bg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6600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bg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000" dirty="0">
                  <a:solidFill>
                    <a:schemeClr val="tx1"/>
                  </a:solidFill>
                  <a:latin typeface="Montserrat Classic" panose="020B0604020202020204" charset="0"/>
                </a:rPr>
                <a:t>Accounting Equation Impact</a:t>
              </a:r>
            </a:p>
          </p:txBody>
        </p:sp>
      </p:grpSp>
      <p:sp>
        <p:nvSpPr>
          <p:cNvPr id="891923" name="AutoShape 19">
            <a:extLst>
              <a:ext uri="{FF2B5EF4-FFF2-40B4-BE49-F238E27FC236}">
                <a16:creationId xmlns:a16="http://schemas.microsoft.com/office/drawing/2014/main" id="{5171BDF4-484D-4C55-8B66-A6849194F67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387600" y="3783068"/>
            <a:ext cx="533400" cy="609600"/>
          </a:xfrm>
          <a:prstGeom prst="upArrow">
            <a:avLst>
              <a:gd name="adj1" fmla="val 50000"/>
              <a:gd name="adj2" fmla="val 285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MY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91924" name="AutoShape 20">
            <a:extLst>
              <a:ext uri="{FF2B5EF4-FFF2-40B4-BE49-F238E27FC236}">
                <a16:creationId xmlns:a16="http://schemas.microsoft.com/office/drawing/2014/main" id="{AD4DAF2A-A763-453B-AEBD-E4B3509D3A05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858871" y="3783068"/>
            <a:ext cx="533400" cy="609600"/>
          </a:xfrm>
          <a:prstGeom prst="upArrow">
            <a:avLst>
              <a:gd name="adj1" fmla="val 50000"/>
              <a:gd name="adj2" fmla="val 285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MY" altLang="en-US" sz="120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91927" name="Text Box 23">
            <a:extLst>
              <a:ext uri="{FF2B5EF4-FFF2-40B4-BE49-F238E27FC236}">
                <a16:creationId xmlns:a16="http://schemas.microsoft.com/office/drawing/2014/main" id="{0044B9F4-BA21-40C3-9579-FD2439759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6172201"/>
            <a:ext cx="1524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increase</a:t>
            </a:r>
          </a:p>
        </p:txBody>
      </p:sp>
      <p:sp>
        <p:nvSpPr>
          <p:cNvPr id="891928" name="Text Box 24">
            <a:extLst>
              <a:ext uri="{FF2B5EF4-FFF2-40B4-BE49-F238E27FC236}">
                <a16:creationId xmlns:a16="http://schemas.microsoft.com/office/drawing/2014/main" id="{5733FD9E-1EC2-417E-8658-333E5D050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6134101"/>
            <a:ext cx="1524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increase</a:t>
            </a:r>
          </a:p>
        </p:txBody>
      </p:sp>
      <p:sp>
        <p:nvSpPr>
          <p:cNvPr id="20491" name="Text Box 30">
            <a:extLst>
              <a:ext uri="{FF2B5EF4-FFF2-40B4-BE49-F238E27FC236}">
                <a16:creationId xmlns:a16="http://schemas.microsoft.com/office/drawing/2014/main" id="{22EB2B5D-C82F-4902-978E-CB56764B8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1210317"/>
            <a:ext cx="8331199" cy="523926"/>
          </a:xfrm>
          <a:prstGeom prst="rect">
            <a:avLst/>
          </a:prstGeom>
          <a:solidFill>
            <a:srgbClr val="0E48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2133" b="1" spc="13" dirty="0">
                <a:solidFill>
                  <a:schemeClr val="bg1"/>
                </a:solidFill>
                <a:latin typeface="Montserrat Classic"/>
              </a:rPr>
              <a:t>On January 30, </a:t>
            </a:r>
            <a:r>
              <a:rPr lang="en-US" sz="2133" b="1" spc="13" dirty="0" err="1">
                <a:solidFill>
                  <a:schemeClr val="bg1"/>
                </a:solidFill>
                <a:latin typeface="Montserrat Classic"/>
              </a:rPr>
              <a:t>NiagaNets</a:t>
            </a:r>
            <a:r>
              <a:rPr lang="en-US" sz="2133" b="1" spc="13" dirty="0">
                <a:solidFill>
                  <a:schemeClr val="bg1"/>
                </a:solidFill>
                <a:latin typeface="Montserrat Classic"/>
              </a:rPr>
              <a:t> paid creditors, RM950. </a:t>
            </a:r>
          </a:p>
        </p:txBody>
      </p:sp>
      <p:grpSp>
        <p:nvGrpSpPr>
          <p:cNvPr id="16" name="Group 2">
            <a:extLst>
              <a:ext uri="{FF2B5EF4-FFF2-40B4-BE49-F238E27FC236}">
                <a16:creationId xmlns:a16="http://schemas.microsoft.com/office/drawing/2014/main" id="{097002B5-CE46-4FB2-B957-7D21EC98B2AA}"/>
              </a:ext>
            </a:extLst>
          </p:cNvPr>
          <p:cNvGrpSpPr/>
          <p:nvPr/>
        </p:nvGrpSpPr>
        <p:grpSpPr>
          <a:xfrm>
            <a:off x="1828801" y="2514600"/>
            <a:ext cx="8483599" cy="2454933"/>
            <a:chOff x="0" y="0"/>
            <a:chExt cx="9842863" cy="5249527"/>
          </a:xfrm>
          <a:solidFill>
            <a:srgbClr val="F4CC7D"/>
          </a:solidFill>
        </p:grpSpPr>
        <p:sp>
          <p:nvSpPr>
            <p:cNvPr id="17" name="Freeform 3">
              <a:extLst>
                <a:ext uri="{FF2B5EF4-FFF2-40B4-BE49-F238E27FC236}">
                  <a16:creationId xmlns:a16="http://schemas.microsoft.com/office/drawing/2014/main" id="{CDA307CB-1382-44D4-A7EB-869233F6F167}"/>
                </a:ext>
              </a:extLst>
            </p:cNvPr>
            <p:cNvSpPr/>
            <p:nvPr/>
          </p:nvSpPr>
          <p:spPr>
            <a:xfrm>
              <a:off x="0" y="0"/>
              <a:ext cx="9842863" cy="5249527"/>
            </a:xfrm>
            <a:custGeom>
              <a:avLst/>
              <a:gdLst/>
              <a:ahLst/>
              <a:cxnLst/>
              <a:rect l="l" t="t" r="r" b="b"/>
              <a:pathLst>
                <a:path w="9842863" h="5249527">
                  <a:moveTo>
                    <a:pt x="9718403" y="59690"/>
                  </a:moveTo>
                  <a:cubicBezTo>
                    <a:pt x="9753963" y="59690"/>
                    <a:pt x="9783173" y="88900"/>
                    <a:pt x="9783173" y="124460"/>
                  </a:cubicBezTo>
                  <a:lnTo>
                    <a:pt x="9783173" y="5125067"/>
                  </a:lnTo>
                  <a:cubicBezTo>
                    <a:pt x="9783173" y="5160627"/>
                    <a:pt x="9753963" y="5189837"/>
                    <a:pt x="9718403" y="5189837"/>
                  </a:cubicBezTo>
                  <a:lnTo>
                    <a:pt x="124460" y="5189837"/>
                  </a:lnTo>
                  <a:cubicBezTo>
                    <a:pt x="88900" y="5189837"/>
                    <a:pt x="59690" y="5160627"/>
                    <a:pt x="59690" y="512506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9718403" y="59690"/>
                  </a:lnTo>
                  <a:moveTo>
                    <a:pt x="971840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125067"/>
                  </a:lnTo>
                  <a:cubicBezTo>
                    <a:pt x="0" y="5193647"/>
                    <a:pt x="55880" y="5249527"/>
                    <a:pt x="124460" y="5249527"/>
                  </a:cubicBezTo>
                  <a:lnTo>
                    <a:pt x="9718403" y="5249527"/>
                  </a:lnTo>
                  <a:cubicBezTo>
                    <a:pt x="9786983" y="5249527"/>
                    <a:pt x="9842863" y="5193647"/>
                    <a:pt x="9842863" y="5125067"/>
                  </a:cubicBezTo>
                  <a:lnTo>
                    <a:pt x="9842863" y="124460"/>
                  </a:lnTo>
                  <a:cubicBezTo>
                    <a:pt x="9842863" y="55880"/>
                    <a:pt x="9786983" y="0"/>
                    <a:pt x="9718403" y="0"/>
                  </a:cubicBezTo>
                  <a:close/>
                </a:path>
              </a:pathLst>
            </a:custGeom>
            <a:grpFill/>
          </p:spPr>
        </p:sp>
      </p:grpSp>
    </p:spTree>
    <p:extLst>
      <p:ext uri="{BB962C8B-B14F-4D97-AF65-F5344CB8AC3E}">
        <p14:creationId xmlns:p14="http://schemas.microsoft.com/office/powerpoint/2010/main" val="25863897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923" grpId="0" animBg="1"/>
      <p:bldP spid="891924" grpId="0" animBg="1"/>
      <p:bldP spid="891927" grpId="0"/>
      <p:bldP spid="891928" grpId="0"/>
      <p:bldP spid="891928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>
            <a:extLst>
              <a:ext uri="{FF2B5EF4-FFF2-40B4-BE49-F238E27FC236}">
                <a16:creationId xmlns:a16="http://schemas.microsoft.com/office/drawing/2014/main" id="{1DF3A40B-F2B7-4692-8C4A-E361B924D33D}"/>
              </a:ext>
            </a:extLst>
          </p:cNvPr>
          <p:cNvGrpSpPr>
            <a:grpSpLocks/>
          </p:cNvGrpSpPr>
          <p:nvPr/>
        </p:nvGrpSpPr>
        <p:grpSpPr bwMode="auto">
          <a:xfrm>
            <a:off x="2225141" y="2793151"/>
            <a:ext cx="7924800" cy="1117600"/>
            <a:chOff x="768" y="2832"/>
            <a:chExt cx="4992" cy="704"/>
          </a:xfrm>
        </p:grpSpPr>
        <p:sp>
          <p:nvSpPr>
            <p:cNvPr id="31760" name="Text Box 17">
              <a:extLst>
                <a:ext uri="{FF2B5EF4-FFF2-40B4-BE49-F238E27FC236}">
                  <a16:creationId xmlns:a16="http://schemas.microsoft.com/office/drawing/2014/main" id="{062FB37F-2686-4BBD-A7DD-1616480359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3168"/>
              <a:ext cx="4992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FECB0A"/>
                </a:buClr>
                <a:buFont typeface="Wingdings" panose="05000000000000000000" pitchFamily="2" charset="2"/>
                <a:buChar char="è"/>
                <a:defRPr sz="2800" b="1">
                  <a:solidFill>
                    <a:schemeClr val="bg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6600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bg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600" dirty="0">
                  <a:solidFill>
                    <a:schemeClr val="accent2">
                      <a:lumMod val="75000"/>
                    </a:schemeClr>
                  </a:solidFill>
                  <a:latin typeface="Montserrat Classic" panose="020B0604020202020204" charset="0"/>
                </a:rPr>
                <a:t>ASSETS                   =         LIABILITIES                   +    OWNER’S EQUITY (DRAWING)</a:t>
              </a:r>
            </a:p>
          </p:txBody>
        </p:sp>
        <p:sp>
          <p:nvSpPr>
            <p:cNvPr id="31757" name="Text Box 18">
              <a:extLst>
                <a:ext uri="{FF2B5EF4-FFF2-40B4-BE49-F238E27FC236}">
                  <a16:creationId xmlns:a16="http://schemas.microsoft.com/office/drawing/2014/main" id="{CB3EB6B5-192E-4C57-A528-62038D669D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832"/>
              <a:ext cx="26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FECB0A"/>
                </a:buClr>
                <a:buFont typeface="Wingdings" panose="05000000000000000000" pitchFamily="2" charset="2"/>
                <a:buChar char="è"/>
                <a:defRPr sz="2800" b="1">
                  <a:solidFill>
                    <a:schemeClr val="bg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6600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bg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000" dirty="0">
                  <a:solidFill>
                    <a:schemeClr val="tx1"/>
                  </a:solidFill>
                  <a:latin typeface="Montserrat Classic" panose="020B0604020202020204" charset="0"/>
                </a:rPr>
                <a:t>Accounting Equation Impact</a:t>
              </a:r>
            </a:p>
          </p:txBody>
        </p:sp>
      </p:grpSp>
      <p:sp>
        <p:nvSpPr>
          <p:cNvPr id="891923" name="AutoShape 19">
            <a:extLst>
              <a:ext uri="{FF2B5EF4-FFF2-40B4-BE49-F238E27FC236}">
                <a16:creationId xmlns:a16="http://schemas.microsoft.com/office/drawing/2014/main" id="{5171BDF4-484D-4C55-8B66-A6849194F67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387600" y="3783068"/>
            <a:ext cx="533400" cy="609600"/>
          </a:xfrm>
          <a:prstGeom prst="upArrow">
            <a:avLst>
              <a:gd name="adj1" fmla="val 50000"/>
              <a:gd name="adj2" fmla="val 285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MY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91924" name="AutoShape 20">
            <a:extLst>
              <a:ext uri="{FF2B5EF4-FFF2-40B4-BE49-F238E27FC236}">
                <a16:creationId xmlns:a16="http://schemas.microsoft.com/office/drawing/2014/main" id="{AD4DAF2A-A763-453B-AEBD-E4B3509D3A05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229600" y="3780992"/>
            <a:ext cx="533400" cy="609600"/>
          </a:xfrm>
          <a:prstGeom prst="upArrow">
            <a:avLst>
              <a:gd name="adj1" fmla="val 50000"/>
              <a:gd name="adj2" fmla="val 285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MY" altLang="en-US" sz="120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91927" name="Text Box 23">
            <a:extLst>
              <a:ext uri="{FF2B5EF4-FFF2-40B4-BE49-F238E27FC236}">
                <a16:creationId xmlns:a16="http://schemas.microsoft.com/office/drawing/2014/main" id="{0044B9F4-BA21-40C3-9579-FD2439759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6172201"/>
            <a:ext cx="1524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increase</a:t>
            </a:r>
          </a:p>
        </p:txBody>
      </p:sp>
      <p:sp>
        <p:nvSpPr>
          <p:cNvPr id="891928" name="Text Box 24">
            <a:extLst>
              <a:ext uri="{FF2B5EF4-FFF2-40B4-BE49-F238E27FC236}">
                <a16:creationId xmlns:a16="http://schemas.microsoft.com/office/drawing/2014/main" id="{5733FD9E-1EC2-417E-8658-333E5D050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6134101"/>
            <a:ext cx="1524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increase</a:t>
            </a:r>
          </a:p>
        </p:txBody>
      </p:sp>
      <p:sp>
        <p:nvSpPr>
          <p:cNvPr id="20491" name="Text Box 30">
            <a:extLst>
              <a:ext uri="{FF2B5EF4-FFF2-40B4-BE49-F238E27FC236}">
                <a16:creationId xmlns:a16="http://schemas.microsoft.com/office/drawing/2014/main" id="{22EB2B5D-C82F-4902-978E-CB56764B8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1210317"/>
            <a:ext cx="8331199" cy="1016304"/>
          </a:xfrm>
          <a:prstGeom prst="rect">
            <a:avLst/>
          </a:prstGeom>
          <a:solidFill>
            <a:srgbClr val="0E48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2133" b="1" spc="13" dirty="0">
                <a:solidFill>
                  <a:schemeClr val="bg1"/>
                </a:solidFill>
                <a:latin typeface="Montserrat Classic"/>
              </a:rPr>
              <a:t>On January 30, Ahmad withdrew RM2,000 from </a:t>
            </a:r>
            <a:r>
              <a:rPr lang="en-US" sz="2133" b="1" spc="13" dirty="0" err="1">
                <a:solidFill>
                  <a:schemeClr val="bg1"/>
                </a:solidFill>
                <a:latin typeface="Montserrat Classic"/>
              </a:rPr>
              <a:t>NiagaNets</a:t>
            </a:r>
            <a:r>
              <a:rPr lang="en-US" sz="2133" b="1" spc="13" dirty="0">
                <a:solidFill>
                  <a:schemeClr val="bg1"/>
                </a:solidFill>
                <a:latin typeface="Montserrat Classic"/>
              </a:rPr>
              <a:t> for personal use.</a:t>
            </a:r>
          </a:p>
        </p:txBody>
      </p:sp>
      <p:grpSp>
        <p:nvGrpSpPr>
          <p:cNvPr id="16" name="Group 2">
            <a:extLst>
              <a:ext uri="{FF2B5EF4-FFF2-40B4-BE49-F238E27FC236}">
                <a16:creationId xmlns:a16="http://schemas.microsoft.com/office/drawing/2014/main" id="{584F8246-3290-4225-B470-44FE580721BF}"/>
              </a:ext>
            </a:extLst>
          </p:cNvPr>
          <p:cNvGrpSpPr/>
          <p:nvPr/>
        </p:nvGrpSpPr>
        <p:grpSpPr>
          <a:xfrm>
            <a:off x="1828801" y="2514600"/>
            <a:ext cx="8483599" cy="2454933"/>
            <a:chOff x="0" y="0"/>
            <a:chExt cx="9842863" cy="5249527"/>
          </a:xfrm>
          <a:solidFill>
            <a:srgbClr val="F4CC7D"/>
          </a:solidFill>
        </p:grpSpPr>
        <p:sp>
          <p:nvSpPr>
            <p:cNvPr id="17" name="Freeform 3">
              <a:extLst>
                <a:ext uri="{FF2B5EF4-FFF2-40B4-BE49-F238E27FC236}">
                  <a16:creationId xmlns:a16="http://schemas.microsoft.com/office/drawing/2014/main" id="{0C028E88-009E-4121-8C71-BA31A26225B4}"/>
                </a:ext>
              </a:extLst>
            </p:cNvPr>
            <p:cNvSpPr/>
            <p:nvPr/>
          </p:nvSpPr>
          <p:spPr>
            <a:xfrm>
              <a:off x="0" y="0"/>
              <a:ext cx="9842863" cy="5249527"/>
            </a:xfrm>
            <a:custGeom>
              <a:avLst/>
              <a:gdLst/>
              <a:ahLst/>
              <a:cxnLst/>
              <a:rect l="l" t="t" r="r" b="b"/>
              <a:pathLst>
                <a:path w="9842863" h="5249527">
                  <a:moveTo>
                    <a:pt x="9718403" y="59690"/>
                  </a:moveTo>
                  <a:cubicBezTo>
                    <a:pt x="9753963" y="59690"/>
                    <a:pt x="9783173" y="88900"/>
                    <a:pt x="9783173" y="124460"/>
                  </a:cubicBezTo>
                  <a:lnTo>
                    <a:pt x="9783173" y="5125067"/>
                  </a:lnTo>
                  <a:cubicBezTo>
                    <a:pt x="9783173" y="5160627"/>
                    <a:pt x="9753963" y="5189837"/>
                    <a:pt x="9718403" y="5189837"/>
                  </a:cubicBezTo>
                  <a:lnTo>
                    <a:pt x="124460" y="5189837"/>
                  </a:lnTo>
                  <a:cubicBezTo>
                    <a:pt x="88900" y="5189837"/>
                    <a:pt x="59690" y="5160627"/>
                    <a:pt x="59690" y="512506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9718403" y="59690"/>
                  </a:lnTo>
                  <a:moveTo>
                    <a:pt x="971840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125067"/>
                  </a:lnTo>
                  <a:cubicBezTo>
                    <a:pt x="0" y="5193647"/>
                    <a:pt x="55880" y="5249527"/>
                    <a:pt x="124460" y="5249527"/>
                  </a:cubicBezTo>
                  <a:lnTo>
                    <a:pt x="9718403" y="5249527"/>
                  </a:lnTo>
                  <a:cubicBezTo>
                    <a:pt x="9786983" y="5249527"/>
                    <a:pt x="9842863" y="5193647"/>
                    <a:pt x="9842863" y="5125067"/>
                  </a:cubicBezTo>
                  <a:lnTo>
                    <a:pt x="9842863" y="124460"/>
                  </a:lnTo>
                  <a:cubicBezTo>
                    <a:pt x="9842863" y="55880"/>
                    <a:pt x="9786983" y="0"/>
                    <a:pt x="9718403" y="0"/>
                  </a:cubicBezTo>
                  <a:close/>
                </a:path>
              </a:pathLst>
            </a:custGeom>
            <a:grpFill/>
          </p:spPr>
        </p:sp>
      </p:grpSp>
    </p:spTree>
    <p:extLst>
      <p:ext uri="{BB962C8B-B14F-4D97-AF65-F5344CB8AC3E}">
        <p14:creationId xmlns:p14="http://schemas.microsoft.com/office/powerpoint/2010/main" val="33299140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923" grpId="0" animBg="1"/>
      <p:bldP spid="891924" grpId="0" animBg="1"/>
      <p:bldP spid="891927" grpId="0"/>
      <p:bldP spid="891928" grpId="0"/>
      <p:bldP spid="891928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>
            <a:extLst>
              <a:ext uri="{FF2B5EF4-FFF2-40B4-BE49-F238E27FC236}">
                <a16:creationId xmlns:a16="http://schemas.microsoft.com/office/drawing/2014/main" id="{1DF3A40B-F2B7-4692-8C4A-E361B924D33D}"/>
              </a:ext>
            </a:extLst>
          </p:cNvPr>
          <p:cNvGrpSpPr>
            <a:grpSpLocks/>
          </p:cNvGrpSpPr>
          <p:nvPr/>
        </p:nvGrpSpPr>
        <p:grpSpPr bwMode="auto">
          <a:xfrm>
            <a:off x="2231491" y="2793154"/>
            <a:ext cx="7924800" cy="871538"/>
            <a:chOff x="772" y="2832"/>
            <a:chExt cx="4992" cy="549"/>
          </a:xfrm>
        </p:grpSpPr>
        <p:sp>
          <p:nvSpPr>
            <p:cNvPr id="31760" name="Text Box 17">
              <a:extLst>
                <a:ext uri="{FF2B5EF4-FFF2-40B4-BE49-F238E27FC236}">
                  <a16:creationId xmlns:a16="http://schemas.microsoft.com/office/drawing/2014/main" id="{062FB37F-2686-4BBD-A7DD-1616480359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" y="3168"/>
              <a:ext cx="49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FECB0A"/>
                </a:buClr>
                <a:buFont typeface="Wingdings" panose="05000000000000000000" pitchFamily="2" charset="2"/>
                <a:buChar char="è"/>
                <a:defRPr sz="2800" b="1">
                  <a:solidFill>
                    <a:schemeClr val="bg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6600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bg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600" dirty="0">
                  <a:solidFill>
                    <a:schemeClr val="accent2">
                      <a:lumMod val="75000"/>
                    </a:schemeClr>
                  </a:solidFill>
                  <a:latin typeface="Montserrat Classic" panose="020B0604020202020204" charset="0"/>
                </a:rPr>
                <a:t>ASSETS                   =         LIABILITIES                   +    OWNER’S EQUITY</a:t>
              </a:r>
            </a:p>
          </p:txBody>
        </p:sp>
        <p:sp>
          <p:nvSpPr>
            <p:cNvPr id="31757" name="Text Box 18">
              <a:extLst>
                <a:ext uri="{FF2B5EF4-FFF2-40B4-BE49-F238E27FC236}">
                  <a16:creationId xmlns:a16="http://schemas.microsoft.com/office/drawing/2014/main" id="{CB3EB6B5-192E-4C57-A528-62038D669D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832"/>
              <a:ext cx="26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FECB0A"/>
                </a:buClr>
                <a:buFont typeface="Wingdings" panose="05000000000000000000" pitchFamily="2" charset="2"/>
                <a:buChar char="è"/>
                <a:defRPr sz="2800" b="1">
                  <a:solidFill>
                    <a:schemeClr val="bg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6600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bg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000" dirty="0">
                  <a:solidFill>
                    <a:schemeClr val="tx1"/>
                  </a:solidFill>
                  <a:latin typeface="Montserrat Classic" panose="020B0604020202020204" charset="0"/>
                </a:rPr>
                <a:t>Accounting Equation Impact</a:t>
              </a:r>
            </a:p>
          </p:txBody>
        </p:sp>
      </p:grpSp>
      <p:sp>
        <p:nvSpPr>
          <p:cNvPr id="891923" name="AutoShape 19">
            <a:extLst>
              <a:ext uri="{FF2B5EF4-FFF2-40B4-BE49-F238E27FC236}">
                <a16:creationId xmlns:a16="http://schemas.microsoft.com/office/drawing/2014/main" id="{5171BDF4-484D-4C55-8B66-A6849194F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0441" y="3783068"/>
            <a:ext cx="533400" cy="609600"/>
          </a:xfrm>
          <a:prstGeom prst="upArrow">
            <a:avLst>
              <a:gd name="adj1" fmla="val 50000"/>
              <a:gd name="adj2" fmla="val 28571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MY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91924" name="AutoShape 20">
            <a:extLst>
              <a:ext uri="{FF2B5EF4-FFF2-40B4-BE49-F238E27FC236}">
                <a16:creationId xmlns:a16="http://schemas.microsoft.com/office/drawing/2014/main" id="{AD4DAF2A-A763-453B-AEBD-E4B3509D3A05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772768" y="3785131"/>
            <a:ext cx="533400" cy="609600"/>
          </a:xfrm>
          <a:prstGeom prst="upArrow">
            <a:avLst>
              <a:gd name="adj1" fmla="val 50000"/>
              <a:gd name="adj2" fmla="val 285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MY" altLang="en-US" sz="120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91927" name="Text Box 23">
            <a:extLst>
              <a:ext uri="{FF2B5EF4-FFF2-40B4-BE49-F238E27FC236}">
                <a16:creationId xmlns:a16="http://schemas.microsoft.com/office/drawing/2014/main" id="{0044B9F4-BA21-40C3-9579-FD2439759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6172201"/>
            <a:ext cx="1524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increase</a:t>
            </a:r>
          </a:p>
        </p:txBody>
      </p:sp>
      <p:sp>
        <p:nvSpPr>
          <p:cNvPr id="891928" name="Text Box 24">
            <a:extLst>
              <a:ext uri="{FF2B5EF4-FFF2-40B4-BE49-F238E27FC236}">
                <a16:creationId xmlns:a16="http://schemas.microsoft.com/office/drawing/2014/main" id="{5733FD9E-1EC2-417E-8658-333E5D050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6134101"/>
            <a:ext cx="1524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increase</a:t>
            </a:r>
          </a:p>
        </p:txBody>
      </p:sp>
      <p:sp>
        <p:nvSpPr>
          <p:cNvPr id="20491" name="Text Box 30">
            <a:extLst>
              <a:ext uri="{FF2B5EF4-FFF2-40B4-BE49-F238E27FC236}">
                <a16:creationId xmlns:a16="http://schemas.microsoft.com/office/drawing/2014/main" id="{22EB2B5D-C82F-4902-978E-CB56764B8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1210317"/>
            <a:ext cx="8331199" cy="1016304"/>
          </a:xfrm>
          <a:prstGeom prst="rect">
            <a:avLst/>
          </a:prstGeom>
          <a:solidFill>
            <a:srgbClr val="0E48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2133" b="1" spc="13" dirty="0">
                <a:solidFill>
                  <a:schemeClr val="bg1"/>
                </a:solidFill>
                <a:latin typeface="Montserrat Classic"/>
              </a:rPr>
              <a:t>On January 31, </a:t>
            </a:r>
            <a:r>
              <a:rPr lang="en-US" sz="2133" b="1" spc="13" dirty="0" err="1">
                <a:solidFill>
                  <a:schemeClr val="bg1"/>
                </a:solidFill>
                <a:latin typeface="Montserrat Classic"/>
              </a:rPr>
              <a:t>NiagaNets</a:t>
            </a:r>
            <a:r>
              <a:rPr lang="en-US" sz="2133" b="1" spc="13" dirty="0">
                <a:solidFill>
                  <a:schemeClr val="bg1"/>
                </a:solidFill>
                <a:latin typeface="Montserrat Classic"/>
              </a:rPr>
              <a:t> received RM650 from customers in payment of their accounts/debts.</a:t>
            </a:r>
          </a:p>
        </p:txBody>
      </p:sp>
      <p:grpSp>
        <p:nvGrpSpPr>
          <p:cNvPr id="16" name="Group 2">
            <a:extLst>
              <a:ext uri="{FF2B5EF4-FFF2-40B4-BE49-F238E27FC236}">
                <a16:creationId xmlns:a16="http://schemas.microsoft.com/office/drawing/2014/main" id="{584F8246-3290-4225-B470-44FE580721BF}"/>
              </a:ext>
            </a:extLst>
          </p:cNvPr>
          <p:cNvGrpSpPr/>
          <p:nvPr/>
        </p:nvGrpSpPr>
        <p:grpSpPr>
          <a:xfrm>
            <a:off x="1828801" y="2514600"/>
            <a:ext cx="8483599" cy="2454933"/>
            <a:chOff x="0" y="0"/>
            <a:chExt cx="9842863" cy="5249527"/>
          </a:xfrm>
          <a:solidFill>
            <a:srgbClr val="F4CC7D"/>
          </a:solidFill>
        </p:grpSpPr>
        <p:sp>
          <p:nvSpPr>
            <p:cNvPr id="17" name="Freeform 3">
              <a:extLst>
                <a:ext uri="{FF2B5EF4-FFF2-40B4-BE49-F238E27FC236}">
                  <a16:creationId xmlns:a16="http://schemas.microsoft.com/office/drawing/2014/main" id="{0C028E88-009E-4121-8C71-BA31A26225B4}"/>
                </a:ext>
              </a:extLst>
            </p:cNvPr>
            <p:cNvSpPr/>
            <p:nvPr/>
          </p:nvSpPr>
          <p:spPr>
            <a:xfrm>
              <a:off x="0" y="0"/>
              <a:ext cx="9842863" cy="5249527"/>
            </a:xfrm>
            <a:custGeom>
              <a:avLst/>
              <a:gdLst/>
              <a:ahLst/>
              <a:cxnLst/>
              <a:rect l="l" t="t" r="r" b="b"/>
              <a:pathLst>
                <a:path w="9842863" h="5249527">
                  <a:moveTo>
                    <a:pt x="9718403" y="59690"/>
                  </a:moveTo>
                  <a:cubicBezTo>
                    <a:pt x="9753963" y="59690"/>
                    <a:pt x="9783173" y="88900"/>
                    <a:pt x="9783173" y="124460"/>
                  </a:cubicBezTo>
                  <a:lnTo>
                    <a:pt x="9783173" y="5125067"/>
                  </a:lnTo>
                  <a:cubicBezTo>
                    <a:pt x="9783173" y="5160627"/>
                    <a:pt x="9753963" y="5189837"/>
                    <a:pt x="9718403" y="5189837"/>
                  </a:cubicBezTo>
                  <a:lnTo>
                    <a:pt x="124460" y="5189837"/>
                  </a:lnTo>
                  <a:cubicBezTo>
                    <a:pt x="88900" y="5189837"/>
                    <a:pt x="59690" y="5160627"/>
                    <a:pt x="59690" y="512506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9718403" y="59690"/>
                  </a:lnTo>
                  <a:moveTo>
                    <a:pt x="971840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125067"/>
                  </a:lnTo>
                  <a:cubicBezTo>
                    <a:pt x="0" y="5193647"/>
                    <a:pt x="55880" y="5249527"/>
                    <a:pt x="124460" y="5249527"/>
                  </a:cubicBezTo>
                  <a:lnTo>
                    <a:pt x="9718403" y="5249527"/>
                  </a:lnTo>
                  <a:cubicBezTo>
                    <a:pt x="9786983" y="5249527"/>
                    <a:pt x="9842863" y="5193647"/>
                    <a:pt x="9842863" y="5125067"/>
                  </a:cubicBezTo>
                  <a:lnTo>
                    <a:pt x="9842863" y="124460"/>
                  </a:lnTo>
                  <a:cubicBezTo>
                    <a:pt x="9842863" y="55880"/>
                    <a:pt x="9786983" y="0"/>
                    <a:pt x="9718403" y="0"/>
                  </a:cubicBezTo>
                  <a:close/>
                </a:path>
              </a:pathLst>
            </a:custGeom>
            <a:grpFill/>
          </p:spPr>
        </p:sp>
      </p:grpSp>
    </p:spTree>
    <p:extLst>
      <p:ext uri="{BB962C8B-B14F-4D97-AF65-F5344CB8AC3E}">
        <p14:creationId xmlns:p14="http://schemas.microsoft.com/office/powerpoint/2010/main" val="38189037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923" grpId="0" animBg="1"/>
      <p:bldP spid="891924" grpId="0" animBg="1"/>
      <p:bldP spid="891927" grpId="0"/>
      <p:bldP spid="891928" grpId="0"/>
      <p:bldP spid="891928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1778000" y="2784795"/>
            <a:ext cx="8922821" cy="2529842"/>
            <a:chOff x="286820" y="1987002"/>
            <a:chExt cx="17845643" cy="5059684"/>
          </a:xfrm>
        </p:grpSpPr>
        <p:sp>
          <p:nvSpPr>
            <p:cNvPr id="7" name="TextBox 7"/>
            <p:cNvSpPr txBox="1"/>
            <p:nvPr/>
          </p:nvSpPr>
          <p:spPr>
            <a:xfrm>
              <a:off x="2862088" y="6637856"/>
              <a:ext cx="12695109" cy="40883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680"/>
                </a:lnSpc>
              </a:pPr>
              <a:r>
                <a:rPr lang="en-US" sz="1400" spc="140" dirty="0">
                  <a:solidFill>
                    <a:srgbClr val="000000"/>
                  </a:solidFill>
                  <a:latin typeface="Montserrat Classic"/>
                </a:rPr>
                <a:t>ACCOUNTING FOR BEGINNER: HANDS-ON APPROACH</a:t>
              </a:r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286820" y="1987002"/>
              <a:ext cx="17845643" cy="205184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000"/>
                </a:lnSpc>
              </a:pPr>
              <a:r>
                <a:rPr lang="en-US" sz="8000" b="1" spc="239" dirty="0">
                  <a:solidFill>
                    <a:srgbClr val="0E4899"/>
                  </a:solidFill>
                  <a:latin typeface="Adumu Regular"/>
                </a:rPr>
                <a:t>THANK YOU</a:t>
              </a: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2575268" y="5915824"/>
              <a:ext cx="12695109" cy="61696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600"/>
                </a:lnSpc>
              </a:pPr>
              <a:r>
                <a:rPr lang="en-US" sz="2000">
                  <a:solidFill>
                    <a:srgbClr val="000000"/>
                  </a:solidFill>
                  <a:latin typeface="Montserrat Light"/>
                </a:rPr>
                <a:t>BY AHMAD SYUBAILI MOHAMED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97456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2CA679E-B9AD-4247-BDB5-BB9250F84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09899" y="2359059"/>
            <a:ext cx="8047417" cy="21398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31BABB1-1C25-403C-8A7A-F044A0CD89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0276" y="1048305"/>
            <a:ext cx="91448" cy="476138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BA0C125-EE3C-4FF7-9D20-F4761850BE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1724" y="2733995"/>
            <a:ext cx="6809822" cy="139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867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6569866" y="1841108"/>
            <a:ext cx="5047231" cy="3175786"/>
            <a:chOff x="0" y="0"/>
            <a:chExt cx="4866749" cy="3062224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4866749" cy="3062224"/>
            </a:xfrm>
            <a:custGeom>
              <a:avLst/>
              <a:gdLst/>
              <a:ahLst/>
              <a:cxnLst/>
              <a:rect l="l" t="t" r="r" b="b"/>
              <a:pathLst>
                <a:path w="4866749" h="3062224">
                  <a:moveTo>
                    <a:pt x="4742289" y="59690"/>
                  </a:moveTo>
                  <a:cubicBezTo>
                    <a:pt x="4777849" y="59690"/>
                    <a:pt x="4807059" y="88900"/>
                    <a:pt x="4807059" y="124460"/>
                  </a:cubicBezTo>
                  <a:lnTo>
                    <a:pt x="4807059" y="2937764"/>
                  </a:lnTo>
                  <a:cubicBezTo>
                    <a:pt x="4807059" y="2973324"/>
                    <a:pt x="4777849" y="3002534"/>
                    <a:pt x="4742289" y="3002534"/>
                  </a:cubicBezTo>
                  <a:lnTo>
                    <a:pt x="124460" y="3002534"/>
                  </a:lnTo>
                  <a:cubicBezTo>
                    <a:pt x="88900" y="3002534"/>
                    <a:pt x="59690" y="2973324"/>
                    <a:pt x="59690" y="2937764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4742289" y="59690"/>
                  </a:lnTo>
                  <a:moveTo>
                    <a:pt x="4742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937764"/>
                  </a:lnTo>
                  <a:cubicBezTo>
                    <a:pt x="0" y="3006344"/>
                    <a:pt x="55880" y="3062224"/>
                    <a:pt x="124460" y="3062224"/>
                  </a:cubicBezTo>
                  <a:lnTo>
                    <a:pt x="4742289" y="3062224"/>
                  </a:lnTo>
                  <a:cubicBezTo>
                    <a:pt x="4810869" y="3062224"/>
                    <a:pt x="4866749" y="3006344"/>
                    <a:pt x="4866749" y="2937764"/>
                  </a:cubicBezTo>
                  <a:lnTo>
                    <a:pt x="4866749" y="124460"/>
                  </a:lnTo>
                  <a:cubicBezTo>
                    <a:pt x="4866749" y="55880"/>
                    <a:pt x="4810869" y="0"/>
                    <a:pt x="4742289" y="0"/>
                  </a:cubicBezTo>
                  <a:close/>
                </a:path>
              </a:pathLst>
            </a:custGeom>
            <a:solidFill>
              <a:srgbClr val="0E4899"/>
            </a:solidFill>
          </p:spPr>
        </p:sp>
      </p:grpSp>
      <p:grpSp>
        <p:nvGrpSpPr>
          <p:cNvPr id="6" name="Group 6"/>
          <p:cNvGrpSpPr/>
          <p:nvPr/>
        </p:nvGrpSpPr>
        <p:grpSpPr>
          <a:xfrm>
            <a:off x="564698" y="1808388"/>
            <a:ext cx="5151233" cy="3241225"/>
            <a:chOff x="0" y="0"/>
            <a:chExt cx="4866749" cy="3062224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866749" cy="3062224"/>
            </a:xfrm>
            <a:custGeom>
              <a:avLst/>
              <a:gdLst/>
              <a:ahLst/>
              <a:cxnLst/>
              <a:rect l="l" t="t" r="r" b="b"/>
              <a:pathLst>
                <a:path w="4866749" h="3062224">
                  <a:moveTo>
                    <a:pt x="4742289" y="59690"/>
                  </a:moveTo>
                  <a:cubicBezTo>
                    <a:pt x="4777849" y="59690"/>
                    <a:pt x="4807059" y="88900"/>
                    <a:pt x="4807059" y="124460"/>
                  </a:cubicBezTo>
                  <a:lnTo>
                    <a:pt x="4807059" y="2937764"/>
                  </a:lnTo>
                  <a:cubicBezTo>
                    <a:pt x="4807059" y="2973324"/>
                    <a:pt x="4777849" y="3002534"/>
                    <a:pt x="4742289" y="3002534"/>
                  </a:cubicBezTo>
                  <a:lnTo>
                    <a:pt x="124460" y="3002534"/>
                  </a:lnTo>
                  <a:cubicBezTo>
                    <a:pt x="88900" y="3002534"/>
                    <a:pt x="59690" y="2973324"/>
                    <a:pt x="59690" y="2937764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4742289" y="59690"/>
                  </a:lnTo>
                  <a:moveTo>
                    <a:pt x="4742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937764"/>
                  </a:lnTo>
                  <a:cubicBezTo>
                    <a:pt x="0" y="3006344"/>
                    <a:pt x="55880" y="3062224"/>
                    <a:pt x="124460" y="3062224"/>
                  </a:cubicBezTo>
                  <a:lnTo>
                    <a:pt x="4742289" y="3062224"/>
                  </a:lnTo>
                  <a:cubicBezTo>
                    <a:pt x="4810869" y="3062224"/>
                    <a:pt x="4866749" y="3006344"/>
                    <a:pt x="4866749" y="2937764"/>
                  </a:cubicBezTo>
                  <a:lnTo>
                    <a:pt x="4866749" y="124460"/>
                  </a:lnTo>
                  <a:cubicBezTo>
                    <a:pt x="4866749" y="55880"/>
                    <a:pt x="4810869" y="0"/>
                    <a:pt x="4742289" y="0"/>
                  </a:cubicBezTo>
                  <a:close/>
                </a:path>
              </a:pathLst>
            </a:custGeom>
            <a:solidFill>
              <a:srgbClr val="0E4899"/>
            </a:solidFill>
          </p:spPr>
        </p:sp>
      </p:grpSp>
      <p:grpSp>
        <p:nvGrpSpPr>
          <p:cNvPr id="10" name="Group 10"/>
          <p:cNvGrpSpPr/>
          <p:nvPr/>
        </p:nvGrpSpPr>
        <p:grpSpPr>
          <a:xfrm>
            <a:off x="6763769" y="3049925"/>
            <a:ext cx="4442962" cy="777683"/>
            <a:chOff x="0" y="28575"/>
            <a:chExt cx="8885924" cy="1555366"/>
          </a:xfrm>
        </p:grpSpPr>
        <p:sp>
          <p:nvSpPr>
            <p:cNvPr id="11" name="TextBox 11"/>
            <p:cNvSpPr txBox="1"/>
            <p:nvPr/>
          </p:nvSpPr>
          <p:spPr>
            <a:xfrm>
              <a:off x="0" y="28575"/>
              <a:ext cx="8885924" cy="66685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640"/>
                </a:lnSpc>
              </a:pPr>
              <a:r>
                <a:rPr lang="en-US" sz="2400" b="1" spc="24">
                  <a:solidFill>
                    <a:srgbClr val="0E4899"/>
                  </a:solidFill>
                  <a:latin typeface="Montserrat Classic"/>
                </a:rPr>
                <a:t>OWNER’S EQUITY</a:t>
              </a:r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890033"/>
              <a:ext cx="8885924" cy="69390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000"/>
                </a:lnSpc>
              </a:pPr>
              <a:r>
                <a:rPr lang="en-US" sz="2000">
                  <a:solidFill>
                    <a:srgbClr val="000000"/>
                  </a:solidFill>
                  <a:latin typeface="Montserrat Light"/>
                </a:rPr>
                <a:t>Resources supplied by the owner.</a:t>
              </a:r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985269" y="3049925"/>
            <a:ext cx="4442962" cy="777683"/>
            <a:chOff x="0" y="28575"/>
            <a:chExt cx="8885924" cy="1555366"/>
          </a:xfrm>
        </p:grpSpPr>
        <p:sp>
          <p:nvSpPr>
            <p:cNvPr id="14" name="TextBox 14"/>
            <p:cNvSpPr txBox="1"/>
            <p:nvPr/>
          </p:nvSpPr>
          <p:spPr>
            <a:xfrm>
              <a:off x="0" y="28575"/>
              <a:ext cx="8885924" cy="66685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640"/>
                </a:lnSpc>
              </a:pPr>
              <a:r>
                <a:rPr lang="en-US" sz="2400" b="1" spc="24">
                  <a:solidFill>
                    <a:srgbClr val="0E4899"/>
                  </a:solidFill>
                  <a:latin typeface="Montserrat Classic"/>
                </a:rPr>
                <a:t>ASSETS</a:t>
              </a:r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890033"/>
              <a:ext cx="8885924" cy="69390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000"/>
                </a:lnSpc>
              </a:pPr>
              <a:r>
                <a:rPr lang="en-US" sz="2000">
                  <a:solidFill>
                    <a:srgbClr val="000000"/>
                  </a:solidFill>
                  <a:latin typeface="Montserrat Light"/>
                </a:rPr>
                <a:t>Resources in the business.</a:t>
              </a:r>
            </a:p>
          </p:txBody>
        </p:sp>
      </p:grpSp>
      <p:sp>
        <p:nvSpPr>
          <p:cNvPr id="18" name="TextBox 18"/>
          <p:cNvSpPr txBox="1"/>
          <p:nvPr/>
        </p:nvSpPr>
        <p:spPr>
          <a:xfrm>
            <a:off x="4573917" y="2965456"/>
            <a:ext cx="3162181" cy="9233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150"/>
              </a:lnSpc>
            </a:pPr>
            <a:r>
              <a:rPr lang="en-US" sz="6500" spc="650">
                <a:solidFill>
                  <a:srgbClr val="000000"/>
                </a:solidFill>
                <a:latin typeface="ABeeZee"/>
              </a:rPr>
              <a:t>=</a:t>
            </a:r>
          </a:p>
        </p:txBody>
      </p:sp>
      <p:pic>
        <p:nvPicPr>
          <p:cNvPr id="19" name="Picture 1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879507" y="532545"/>
            <a:ext cx="2211487" cy="2211487"/>
          </a:xfrm>
          <a:prstGeom prst="rect">
            <a:avLst/>
          </a:prstGeom>
        </p:spPr>
      </p:pic>
      <p:pic>
        <p:nvPicPr>
          <p:cNvPr id="20" name="Picture 2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069524" y="1038965"/>
            <a:ext cx="2504393" cy="15388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8266415" y="2679798"/>
            <a:ext cx="3239785" cy="2038517"/>
            <a:chOff x="0" y="0"/>
            <a:chExt cx="4866749" cy="3062224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66749" cy="3062224"/>
            </a:xfrm>
            <a:custGeom>
              <a:avLst/>
              <a:gdLst/>
              <a:ahLst/>
              <a:cxnLst/>
              <a:rect l="l" t="t" r="r" b="b"/>
              <a:pathLst>
                <a:path w="4866749" h="3062224">
                  <a:moveTo>
                    <a:pt x="4742289" y="59690"/>
                  </a:moveTo>
                  <a:cubicBezTo>
                    <a:pt x="4777849" y="59690"/>
                    <a:pt x="4807059" y="88900"/>
                    <a:pt x="4807059" y="124460"/>
                  </a:cubicBezTo>
                  <a:lnTo>
                    <a:pt x="4807059" y="2937764"/>
                  </a:lnTo>
                  <a:cubicBezTo>
                    <a:pt x="4807059" y="2973324"/>
                    <a:pt x="4777849" y="3002534"/>
                    <a:pt x="4742289" y="3002534"/>
                  </a:cubicBezTo>
                  <a:lnTo>
                    <a:pt x="124460" y="3002534"/>
                  </a:lnTo>
                  <a:cubicBezTo>
                    <a:pt x="88900" y="3002534"/>
                    <a:pt x="59690" y="2973324"/>
                    <a:pt x="59690" y="2937764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4742289" y="59690"/>
                  </a:lnTo>
                  <a:moveTo>
                    <a:pt x="4742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937764"/>
                  </a:lnTo>
                  <a:cubicBezTo>
                    <a:pt x="0" y="3006344"/>
                    <a:pt x="55880" y="3062224"/>
                    <a:pt x="124460" y="3062224"/>
                  </a:cubicBezTo>
                  <a:lnTo>
                    <a:pt x="4742289" y="3062224"/>
                  </a:lnTo>
                  <a:cubicBezTo>
                    <a:pt x="4810869" y="3062224"/>
                    <a:pt x="4866749" y="3006344"/>
                    <a:pt x="4866749" y="2937764"/>
                  </a:cubicBezTo>
                  <a:lnTo>
                    <a:pt x="4866749" y="124460"/>
                  </a:lnTo>
                  <a:cubicBezTo>
                    <a:pt x="4866749" y="55880"/>
                    <a:pt x="4810869" y="0"/>
                    <a:pt x="4742289" y="0"/>
                  </a:cubicBezTo>
                  <a:close/>
                </a:path>
              </a:pathLst>
            </a:custGeom>
            <a:solidFill>
              <a:srgbClr val="0E4899"/>
            </a:solidFill>
          </p:spPr>
        </p:sp>
      </p:grpSp>
      <p:grpSp>
        <p:nvGrpSpPr>
          <p:cNvPr id="8" name="Group 8"/>
          <p:cNvGrpSpPr/>
          <p:nvPr/>
        </p:nvGrpSpPr>
        <p:grpSpPr>
          <a:xfrm>
            <a:off x="8679285" y="3490088"/>
            <a:ext cx="2414044" cy="422137"/>
            <a:chOff x="0" y="9525"/>
            <a:chExt cx="4828088" cy="844276"/>
          </a:xfrm>
        </p:grpSpPr>
        <p:sp>
          <p:nvSpPr>
            <p:cNvPr id="9" name="TextBox 9"/>
            <p:cNvSpPr txBox="1"/>
            <p:nvPr/>
          </p:nvSpPr>
          <p:spPr>
            <a:xfrm>
              <a:off x="0" y="9525"/>
              <a:ext cx="4828088" cy="3590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434"/>
                </a:lnSpc>
              </a:pPr>
              <a:r>
                <a:rPr lang="en-US" sz="1304" b="1" spc="13">
                  <a:solidFill>
                    <a:srgbClr val="0E4899"/>
                  </a:solidFill>
                  <a:latin typeface="Montserrat Classic"/>
                </a:rPr>
                <a:t>OWNER’S EQUITY</a:t>
              </a:r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482544"/>
              <a:ext cx="4828088" cy="37125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630"/>
                </a:lnSpc>
              </a:pPr>
              <a:r>
                <a:rPr lang="en-US" sz="1087">
                  <a:solidFill>
                    <a:srgbClr val="000000"/>
                  </a:solidFill>
                  <a:latin typeface="Montserrat Light"/>
                </a:rPr>
                <a:t>Resources supplied by the owner.</a:t>
              </a: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776181" y="3708334"/>
            <a:ext cx="2485676" cy="440519"/>
            <a:chOff x="0" y="9525"/>
            <a:chExt cx="4971351" cy="881040"/>
          </a:xfrm>
        </p:grpSpPr>
        <p:sp>
          <p:nvSpPr>
            <p:cNvPr id="12" name="TextBox 12"/>
            <p:cNvSpPr txBox="1"/>
            <p:nvPr/>
          </p:nvSpPr>
          <p:spPr>
            <a:xfrm>
              <a:off x="0" y="9525"/>
              <a:ext cx="4971351" cy="38472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477"/>
                </a:lnSpc>
              </a:pPr>
              <a:r>
                <a:rPr lang="en-US" sz="1343" b="1" spc="13" dirty="0">
                  <a:solidFill>
                    <a:srgbClr val="0E4899"/>
                  </a:solidFill>
                  <a:latin typeface="Montserrat Classic"/>
                </a:rPr>
                <a:t>ASSETS</a:t>
              </a:r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498276"/>
              <a:ext cx="4971351" cy="39228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678"/>
                </a:lnSpc>
              </a:pPr>
              <a:r>
                <a:rPr lang="en-US" sz="1119" dirty="0">
                  <a:solidFill>
                    <a:srgbClr val="000000"/>
                  </a:solidFill>
                  <a:latin typeface="Montserrat Light"/>
                </a:rPr>
                <a:t>Resources in the business.</a:t>
              </a:r>
            </a:p>
          </p:txBody>
        </p:sp>
      </p:grpSp>
      <p:sp>
        <p:nvSpPr>
          <p:cNvPr id="16" name="TextBox 16"/>
          <p:cNvSpPr txBox="1"/>
          <p:nvPr/>
        </p:nvSpPr>
        <p:spPr>
          <a:xfrm>
            <a:off x="3063716" y="3408282"/>
            <a:ext cx="1997225" cy="5770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516"/>
              </a:lnSpc>
            </a:pPr>
            <a:r>
              <a:rPr lang="en-US" sz="4106" spc="410">
                <a:solidFill>
                  <a:srgbClr val="000000"/>
                </a:solidFill>
                <a:latin typeface="ABeeZee"/>
              </a:rPr>
              <a:t>=</a:t>
            </a:r>
          </a:p>
        </p:txBody>
      </p:sp>
      <p:grpSp>
        <p:nvGrpSpPr>
          <p:cNvPr id="17" name="Group 17"/>
          <p:cNvGrpSpPr/>
          <p:nvPr/>
        </p:nvGrpSpPr>
        <p:grpSpPr>
          <a:xfrm>
            <a:off x="4324837" y="2679798"/>
            <a:ext cx="3239785" cy="2038517"/>
            <a:chOff x="0" y="0"/>
            <a:chExt cx="4866749" cy="3062224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4866749" cy="3062224"/>
            </a:xfrm>
            <a:custGeom>
              <a:avLst/>
              <a:gdLst/>
              <a:ahLst/>
              <a:cxnLst/>
              <a:rect l="l" t="t" r="r" b="b"/>
              <a:pathLst>
                <a:path w="4866749" h="3062224">
                  <a:moveTo>
                    <a:pt x="4742289" y="59690"/>
                  </a:moveTo>
                  <a:cubicBezTo>
                    <a:pt x="4777849" y="59690"/>
                    <a:pt x="4807059" y="88900"/>
                    <a:pt x="4807059" y="124460"/>
                  </a:cubicBezTo>
                  <a:lnTo>
                    <a:pt x="4807059" y="2937764"/>
                  </a:lnTo>
                  <a:cubicBezTo>
                    <a:pt x="4807059" y="2973324"/>
                    <a:pt x="4777849" y="3002534"/>
                    <a:pt x="4742289" y="3002534"/>
                  </a:cubicBezTo>
                  <a:lnTo>
                    <a:pt x="124460" y="3002534"/>
                  </a:lnTo>
                  <a:cubicBezTo>
                    <a:pt x="88900" y="3002534"/>
                    <a:pt x="59690" y="2973324"/>
                    <a:pt x="59690" y="2937764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4742289" y="59690"/>
                  </a:lnTo>
                  <a:moveTo>
                    <a:pt x="4742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937764"/>
                  </a:lnTo>
                  <a:cubicBezTo>
                    <a:pt x="0" y="3006344"/>
                    <a:pt x="55880" y="3062224"/>
                    <a:pt x="124460" y="3062224"/>
                  </a:cubicBezTo>
                  <a:lnTo>
                    <a:pt x="4742289" y="3062224"/>
                  </a:lnTo>
                  <a:cubicBezTo>
                    <a:pt x="4810869" y="3062224"/>
                    <a:pt x="4866749" y="3006344"/>
                    <a:pt x="4866749" y="2937764"/>
                  </a:cubicBezTo>
                  <a:lnTo>
                    <a:pt x="4866749" y="124460"/>
                  </a:lnTo>
                  <a:cubicBezTo>
                    <a:pt x="4866749" y="55880"/>
                    <a:pt x="4810869" y="0"/>
                    <a:pt x="4742289" y="0"/>
                  </a:cubicBezTo>
                  <a:close/>
                </a:path>
              </a:pathLst>
            </a:custGeom>
            <a:solidFill>
              <a:srgbClr val="0E4899"/>
            </a:solidFill>
          </p:spPr>
        </p:sp>
      </p:grpSp>
      <p:grpSp>
        <p:nvGrpSpPr>
          <p:cNvPr id="19" name="Group 19"/>
          <p:cNvGrpSpPr/>
          <p:nvPr/>
        </p:nvGrpSpPr>
        <p:grpSpPr>
          <a:xfrm>
            <a:off x="4701891" y="3477404"/>
            <a:ext cx="2485676" cy="440519"/>
            <a:chOff x="0" y="9525"/>
            <a:chExt cx="4971351" cy="881040"/>
          </a:xfrm>
        </p:grpSpPr>
        <p:sp>
          <p:nvSpPr>
            <p:cNvPr id="20" name="TextBox 20"/>
            <p:cNvSpPr txBox="1"/>
            <p:nvPr/>
          </p:nvSpPr>
          <p:spPr>
            <a:xfrm>
              <a:off x="0" y="9525"/>
              <a:ext cx="4971351" cy="38472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477"/>
                </a:lnSpc>
              </a:pPr>
              <a:r>
                <a:rPr lang="en-US" sz="1343" b="1" spc="13">
                  <a:solidFill>
                    <a:srgbClr val="0E4899"/>
                  </a:solidFill>
                  <a:latin typeface="Montserrat Classic"/>
                </a:rPr>
                <a:t>LIABILITIES</a:t>
              </a:r>
            </a:p>
          </p:txBody>
        </p:sp>
        <p:sp>
          <p:nvSpPr>
            <p:cNvPr id="21" name="TextBox 21"/>
            <p:cNvSpPr txBox="1"/>
            <p:nvPr/>
          </p:nvSpPr>
          <p:spPr>
            <a:xfrm>
              <a:off x="0" y="498276"/>
              <a:ext cx="4971351" cy="39228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678"/>
                </a:lnSpc>
              </a:pPr>
              <a:r>
                <a:rPr lang="en-US" sz="1119">
                  <a:solidFill>
                    <a:srgbClr val="000000"/>
                  </a:solidFill>
                  <a:latin typeface="Montserrat Light"/>
                </a:rPr>
                <a:t>Debts/loan in business.</a:t>
              </a:r>
            </a:p>
          </p:txBody>
        </p:sp>
      </p:grpSp>
      <p:pic>
        <p:nvPicPr>
          <p:cNvPr id="22" name="Picture 2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140306" y="1824669"/>
            <a:ext cx="1492003" cy="1492003"/>
          </a:xfrm>
          <a:prstGeom prst="rect">
            <a:avLst/>
          </a:prstGeom>
        </p:spPr>
      </p:pic>
      <p:grpSp>
        <p:nvGrpSpPr>
          <p:cNvPr id="23" name="Group 23"/>
          <p:cNvGrpSpPr/>
          <p:nvPr/>
        </p:nvGrpSpPr>
        <p:grpSpPr>
          <a:xfrm>
            <a:off x="596018" y="2904386"/>
            <a:ext cx="3239785" cy="2038517"/>
            <a:chOff x="0" y="0"/>
            <a:chExt cx="4866749" cy="3062224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4866749" cy="3062224"/>
            </a:xfrm>
            <a:custGeom>
              <a:avLst/>
              <a:gdLst/>
              <a:ahLst/>
              <a:cxnLst/>
              <a:rect l="l" t="t" r="r" b="b"/>
              <a:pathLst>
                <a:path w="4866749" h="3062224">
                  <a:moveTo>
                    <a:pt x="4742289" y="59690"/>
                  </a:moveTo>
                  <a:cubicBezTo>
                    <a:pt x="4777849" y="59690"/>
                    <a:pt x="4807059" y="88900"/>
                    <a:pt x="4807059" y="124460"/>
                  </a:cubicBezTo>
                  <a:lnTo>
                    <a:pt x="4807059" y="2937764"/>
                  </a:lnTo>
                  <a:cubicBezTo>
                    <a:pt x="4807059" y="2973324"/>
                    <a:pt x="4777849" y="3002534"/>
                    <a:pt x="4742289" y="3002534"/>
                  </a:cubicBezTo>
                  <a:lnTo>
                    <a:pt x="124460" y="3002534"/>
                  </a:lnTo>
                  <a:cubicBezTo>
                    <a:pt x="88900" y="3002534"/>
                    <a:pt x="59690" y="2973324"/>
                    <a:pt x="59690" y="2937764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4742289" y="59690"/>
                  </a:lnTo>
                  <a:moveTo>
                    <a:pt x="47422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937764"/>
                  </a:lnTo>
                  <a:cubicBezTo>
                    <a:pt x="0" y="3006344"/>
                    <a:pt x="55880" y="3062224"/>
                    <a:pt x="124460" y="3062224"/>
                  </a:cubicBezTo>
                  <a:lnTo>
                    <a:pt x="4742289" y="3062224"/>
                  </a:lnTo>
                  <a:cubicBezTo>
                    <a:pt x="4810869" y="3062224"/>
                    <a:pt x="4866749" y="3006344"/>
                    <a:pt x="4866749" y="2937764"/>
                  </a:cubicBezTo>
                  <a:lnTo>
                    <a:pt x="4866749" y="124460"/>
                  </a:lnTo>
                  <a:cubicBezTo>
                    <a:pt x="4866749" y="55880"/>
                    <a:pt x="4810869" y="0"/>
                    <a:pt x="4742289" y="0"/>
                  </a:cubicBezTo>
                  <a:close/>
                </a:path>
              </a:pathLst>
            </a:custGeom>
            <a:solidFill>
              <a:srgbClr val="0E4899"/>
            </a:solidFill>
          </p:spPr>
        </p:sp>
      </p:grpSp>
      <p:pic>
        <p:nvPicPr>
          <p:cNvPr id="25" name="Picture 2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281721" y="2109452"/>
            <a:ext cx="1781995" cy="1094961"/>
          </a:xfrm>
          <a:prstGeom prst="rect">
            <a:avLst/>
          </a:prstGeom>
        </p:spPr>
      </p:pic>
      <p:pic>
        <p:nvPicPr>
          <p:cNvPr id="26" name="Picture 2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697293" y="3453239"/>
            <a:ext cx="459547" cy="459547"/>
          </a:xfrm>
          <a:prstGeom prst="rect">
            <a:avLst/>
          </a:prstGeom>
        </p:spPr>
      </p:pic>
      <p:pic>
        <p:nvPicPr>
          <p:cNvPr id="27" name="Picture 27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5173717" y="1774647"/>
            <a:ext cx="1542025" cy="1542025"/>
          </a:xfrm>
          <a:prstGeom prst="rect">
            <a:avLst/>
          </a:prstGeom>
        </p:spPr>
      </p:pic>
      <p:grpSp>
        <p:nvGrpSpPr>
          <p:cNvPr id="28" name="Group 28"/>
          <p:cNvGrpSpPr/>
          <p:nvPr/>
        </p:nvGrpSpPr>
        <p:grpSpPr>
          <a:xfrm>
            <a:off x="5402046" y="2156970"/>
            <a:ext cx="1085367" cy="410858"/>
            <a:chOff x="0" y="9525"/>
            <a:chExt cx="2170734" cy="821717"/>
          </a:xfrm>
        </p:grpSpPr>
        <p:sp>
          <p:nvSpPr>
            <p:cNvPr id="29" name="TextBox 29"/>
            <p:cNvSpPr txBox="1"/>
            <p:nvPr/>
          </p:nvSpPr>
          <p:spPr>
            <a:xfrm>
              <a:off x="0" y="270283"/>
              <a:ext cx="2170734" cy="3847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497"/>
                </a:lnSpc>
              </a:pPr>
              <a:r>
                <a:rPr lang="en-US" sz="1349" b="1">
                  <a:solidFill>
                    <a:srgbClr val="FF5757"/>
                  </a:solidFill>
                  <a:latin typeface="Playfair Display"/>
                </a:rPr>
                <a:t>BANK XYZ</a:t>
              </a:r>
            </a:p>
          </p:txBody>
        </p:sp>
        <p:sp>
          <p:nvSpPr>
            <p:cNvPr id="30" name="TextBox 30"/>
            <p:cNvSpPr txBox="1"/>
            <p:nvPr/>
          </p:nvSpPr>
          <p:spPr>
            <a:xfrm>
              <a:off x="0" y="9525"/>
              <a:ext cx="2170734" cy="23083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63"/>
                </a:lnSpc>
              </a:pPr>
              <a:r>
                <a:rPr lang="en-US" sz="757" b="1" i="1">
                  <a:solidFill>
                    <a:srgbClr val="FF5757"/>
                  </a:solidFill>
                  <a:latin typeface="Playfair Display"/>
                </a:rPr>
                <a:t>The</a:t>
              </a:r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710952"/>
              <a:ext cx="2170734" cy="1202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91"/>
                </a:lnSpc>
              </a:pPr>
              <a:r>
                <a:rPr lang="en-US" sz="413" spc="79">
                  <a:solidFill>
                    <a:srgbClr val="FF5757"/>
                  </a:solidFill>
                  <a:latin typeface="Montserrat Classic"/>
                </a:rPr>
                <a:t>EST. 1984</a:t>
              </a:r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4324837" y="5010652"/>
            <a:ext cx="7181363" cy="401663"/>
            <a:chOff x="0" y="0"/>
            <a:chExt cx="14133132" cy="790484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14133133" cy="790484"/>
            </a:xfrm>
            <a:custGeom>
              <a:avLst/>
              <a:gdLst/>
              <a:ahLst/>
              <a:cxnLst/>
              <a:rect l="l" t="t" r="r" b="b"/>
              <a:pathLst>
                <a:path w="14133133" h="790484">
                  <a:moveTo>
                    <a:pt x="14008672" y="59690"/>
                  </a:moveTo>
                  <a:cubicBezTo>
                    <a:pt x="14044231" y="59690"/>
                    <a:pt x="14073442" y="88900"/>
                    <a:pt x="14073442" y="124460"/>
                  </a:cubicBezTo>
                  <a:lnTo>
                    <a:pt x="14073442" y="666024"/>
                  </a:lnTo>
                  <a:cubicBezTo>
                    <a:pt x="14073442" y="701584"/>
                    <a:pt x="14044231" y="730794"/>
                    <a:pt x="14008672" y="730794"/>
                  </a:cubicBezTo>
                  <a:lnTo>
                    <a:pt x="124460" y="730794"/>
                  </a:lnTo>
                  <a:cubicBezTo>
                    <a:pt x="88900" y="730794"/>
                    <a:pt x="59690" y="701584"/>
                    <a:pt x="59690" y="666024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4008672" y="59690"/>
                  </a:lnTo>
                  <a:moveTo>
                    <a:pt x="14008672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666024"/>
                  </a:lnTo>
                  <a:cubicBezTo>
                    <a:pt x="0" y="734604"/>
                    <a:pt x="55880" y="790484"/>
                    <a:pt x="124460" y="790484"/>
                  </a:cubicBezTo>
                  <a:lnTo>
                    <a:pt x="14008672" y="790484"/>
                  </a:lnTo>
                  <a:cubicBezTo>
                    <a:pt x="14077252" y="790484"/>
                    <a:pt x="14133133" y="734604"/>
                    <a:pt x="14133133" y="666024"/>
                  </a:cubicBezTo>
                  <a:lnTo>
                    <a:pt x="14133133" y="124460"/>
                  </a:lnTo>
                  <a:cubicBezTo>
                    <a:pt x="14133133" y="55880"/>
                    <a:pt x="14077252" y="0"/>
                    <a:pt x="14008672" y="0"/>
                  </a:cubicBezTo>
                  <a:close/>
                </a:path>
              </a:pathLst>
            </a:custGeom>
            <a:solidFill>
              <a:srgbClr val="0E4899"/>
            </a:solidFill>
          </p:spPr>
        </p:sp>
      </p:grpSp>
      <p:sp>
        <p:nvSpPr>
          <p:cNvPr id="34" name="TextBox 34"/>
          <p:cNvSpPr txBox="1"/>
          <p:nvPr/>
        </p:nvSpPr>
        <p:spPr>
          <a:xfrm>
            <a:off x="4877308" y="5095216"/>
            <a:ext cx="5681230" cy="2015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56"/>
              </a:lnSpc>
            </a:pPr>
            <a:r>
              <a:rPr lang="en-US" sz="1303" spc="375">
                <a:solidFill>
                  <a:srgbClr val="000000"/>
                </a:solidFill>
                <a:latin typeface="Montserrat Classic"/>
              </a:rPr>
              <a:t>RESOURCES: WHO SUPPLIED THEM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838200" y="3356289"/>
            <a:ext cx="3873764" cy="7566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867"/>
              </a:lnSpc>
            </a:pPr>
            <a:r>
              <a:rPr lang="en-US" sz="5334" spc="160">
                <a:solidFill>
                  <a:srgbClr val="0E4899"/>
                </a:solidFill>
                <a:latin typeface="Adumu Regular"/>
              </a:rPr>
              <a:t>ASSETS</a:t>
            </a:r>
          </a:p>
        </p:txBody>
      </p:sp>
      <p:sp>
        <p:nvSpPr>
          <p:cNvPr id="6" name="AutoShape 6"/>
          <p:cNvSpPr/>
          <p:nvPr/>
        </p:nvSpPr>
        <p:spPr>
          <a:xfrm>
            <a:off x="5076013" y="689666"/>
            <a:ext cx="78383" cy="5692489"/>
          </a:xfrm>
          <a:prstGeom prst="rect">
            <a:avLst/>
          </a:prstGeom>
          <a:solidFill>
            <a:srgbClr val="0E4899"/>
          </a:solidFill>
        </p:spPr>
      </p:sp>
      <p:pic>
        <p:nvPicPr>
          <p:cNvPr id="10" name="Picture 1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335397" y="766010"/>
            <a:ext cx="1697333" cy="975967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435143" y="2677559"/>
            <a:ext cx="1479103" cy="1211272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636092" y="2898471"/>
            <a:ext cx="1701717" cy="1221478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5435143" y="4228841"/>
            <a:ext cx="1597587" cy="1597587"/>
          </a:xfrm>
          <a:prstGeom prst="rect">
            <a:avLst/>
          </a:prstGeom>
        </p:spPr>
      </p:pic>
      <p:pic>
        <p:nvPicPr>
          <p:cNvPr id="14" name="Picture 1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9767697" y="2459839"/>
            <a:ext cx="1738503" cy="1738503"/>
          </a:xfrm>
          <a:prstGeom prst="rect">
            <a:avLst/>
          </a:prstGeom>
        </p:spPr>
      </p:pic>
      <p:pic>
        <p:nvPicPr>
          <p:cNvPr id="15" name="Picture 15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7763373" y="685385"/>
            <a:ext cx="1753158" cy="1448547"/>
          </a:xfrm>
          <a:prstGeom prst="rect">
            <a:avLst/>
          </a:prstGeom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8"/>
          <a:srcRect t="1126" b="1126"/>
          <a:stretch>
            <a:fillRect/>
          </a:stretch>
        </p:blipFill>
        <p:spPr>
          <a:xfrm>
            <a:off x="7637628" y="4489125"/>
            <a:ext cx="1700181" cy="1661859"/>
          </a:xfrm>
          <a:prstGeom prst="rect">
            <a:avLst/>
          </a:prstGeom>
        </p:spPr>
      </p:pic>
      <p:sp>
        <p:nvSpPr>
          <p:cNvPr id="17" name="TextBox 17"/>
          <p:cNvSpPr txBox="1"/>
          <p:nvPr/>
        </p:nvSpPr>
        <p:spPr>
          <a:xfrm>
            <a:off x="5291933" y="1795326"/>
            <a:ext cx="1784261" cy="3218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43"/>
              </a:lnSpc>
            </a:pPr>
            <a:r>
              <a:rPr lang="en-US" sz="1033">
                <a:solidFill>
                  <a:srgbClr val="000000"/>
                </a:solidFill>
                <a:latin typeface="League Spartan"/>
              </a:rPr>
              <a:t>CASH IN HAND/CASH AT BANK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5291933" y="3876132"/>
            <a:ext cx="1784261" cy="1551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43"/>
              </a:lnSpc>
            </a:pPr>
            <a:r>
              <a:rPr lang="en-US" sz="1033">
                <a:solidFill>
                  <a:srgbClr val="000000"/>
                </a:solidFill>
                <a:latin typeface="League Spartan"/>
              </a:rPr>
              <a:t>BUILDING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5341806" y="5883889"/>
            <a:ext cx="1784261" cy="1551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43"/>
              </a:lnSpc>
            </a:pPr>
            <a:r>
              <a:rPr lang="en-US" sz="1033">
                <a:solidFill>
                  <a:srgbClr val="000000"/>
                </a:solidFill>
                <a:latin typeface="League Spartan"/>
              </a:rPr>
              <a:t>MACHINERY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7763373" y="2121232"/>
            <a:ext cx="1784261" cy="3218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43"/>
              </a:lnSpc>
            </a:pPr>
            <a:r>
              <a:rPr lang="en-US" sz="1033">
                <a:solidFill>
                  <a:srgbClr val="000000"/>
                </a:solidFill>
                <a:latin typeface="League Spartan"/>
              </a:rPr>
              <a:t>ACCOUNTS RECEIVABLE/DEBTORS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7637628" y="4152486"/>
            <a:ext cx="1784261" cy="1551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43"/>
              </a:lnSpc>
            </a:pPr>
            <a:r>
              <a:rPr lang="en-US" sz="1033">
                <a:solidFill>
                  <a:srgbClr val="000000"/>
                </a:solidFill>
                <a:latin typeface="League Spartan"/>
              </a:rPr>
              <a:t>MOTOR VEHICLES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7637628" y="6161515"/>
            <a:ext cx="1784261" cy="1551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43"/>
              </a:lnSpc>
            </a:pPr>
            <a:r>
              <a:rPr lang="en-US" sz="1033">
                <a:solidFill>
                  <a:srgbClr val="000000"/>
                </a:solidFill>
                <a:latin typeface="League Spartan"/>
              </a:rPr>
              <a:t>LAND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9767697" y="4216141"/>
            <a:ext cx="1784261" cy="1551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43"/>
              </a:lnSpc>
            </a:pPr>
            <a:r>
              <a:rPr lang="en-US" sz="1033">
                <a:solidFill>
                  <a:srgbClr val="000000"/>
                </a:solidFill>
                <a:latin typeface="League Spartan"/>
              </a:rPr>
              <a:t>INVENTORIES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562062" y="3276079"/>
            <a:ext cx="4149902" cy="7566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5867"/>
              </a:lnSpc>
            </a:pPr>
            <a:r>
              <a:rPr lang="en-US" sz="5334" spc="160">
                <a:solidFill>
                  <a:srgbClr val="0E4899"/>
                </a:solidFill>
                <a:latin typeface="Adumu Regular"/>
              </a:rPr>
              <a:t>LIABILITIES</a:t>
            </a:r>
          </a:p>
        </p:txBody>
      </p:sp>
      <p:sp>
        <p:nvSpPr>
          <p:cNvPr id="6" name="AutoShape 6"/>
          <p:cNvSpPr/>
          <p:nvPr/>
        </p:nvSpPr>
        <p:spPr>
          <a:xfrm>
            <a:off x="5076013" y="609456"/>
            <a:ext cx="78383" cy="5692489"/>
          </a:xfrm>
          <a:prstGeom prst="rect">
            <a:avLst/>
          </a:prstGeom>
          <a:solidFill>
            <a:srgbClr val="0E4899"/>
          </a:solidFill>
        </p:spPr>
      </p:sp>
      <p:sp>
        <p:nvSpPr>
          <p:cNvPr id="10" name="TextBox 10"/>
          <p:cNvSpPr txBox="1"/>
          <p:nvPr/>
        </p:nvSpPr>
        <p:spPr>
          <a:xfrm>
            <a:off x="5963428" y="3504874"/>
            <a:ext cx="1784261" cy="3218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43"/>
              </a:lnSpc>
            </a:pPr>
            <a:r>
              <a:rPr lang="en-US" sz="1033">
                <a:solidFill>
                  <a:srgbClr val="000000"/>
                </a:solidFill>
                <a:latin typeface="League Spartan"/>
              </a:rPr>
              <a:t>ACCOUNT PAYABLE/CREDITOR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9257184" y="3674389"/>
            <a:ext cx="1784261" cy="1551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43"/>
              </a:lnSpc>
            </a:pPr>
            <a:r>
              <a:rPr lang="en-US" sz="1033">
                <a:solidFill>
                  <a:srgbClr val="000000"/>
                </a:solidFill>
                <a:latin typeface="League Spartan"/>
              </a:rPr>
              <a:t>MORTGAGE LOAN</a:t>
            </a:r>
          </a:p>
        </p:txBody>
      </p:sp>
      <p:pic>
        <p:nvPicPr>
          <p:cNvPr id="12" name="Picture 1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011140" y="1692452"/>
            <a:ext cx="1736549" cy="1736549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175669" y="1639535"/>
            <a:ext cx="1947292" cy="1947292"/>
          </a:xfrm>
          <a:prstGeom prst="rect">
            <a:avLst/>
          </a:prstGeom>
        </p:spPr>
      </p:pic>
      <p:pic>
        <p:nvPicPr>
          <p:cNvPr id="14" name="Picture 1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623525" y="3966610"/>
            <a:ext cx="1927965" cy="1927965"/>
          </a:xfrm>
          <a:prstGeom prst="rect">
            <a:avLst/>
          </a:prstGeom>
        </p:spPr>
      </p:pic>
      <p:sp>
        <p:nvSpPr>
          <p:cNvPr id="15" name="TextBox 15"/>
          <p:cNvSpPr txBox="1"/>
          <p:nvPr/>
        </p:nvSpPr>
        <p:spPr>
          <a:xfrm>
            <a:off x="7695377" y="5963339"/>
            <a:ext cx="1784261" cy="3218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43"/>
              </a:lnSpc>
            </a:pPr>
            <a:r>
              <a:rPr lang="en-US" sz="1033">
                <a:solidFill>
                  <a:srgbClr val="000000"/>
                </a:solidFill>
                <a:latin typeface="League Spartan"/>
              </a:rPr>
              <a:t>BANK LOAN/BANK OVERDRAF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838200" y="2905497"/>
            <a:ext cx="3873764" cy="15132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5867"/>
              </a:lnSpc>
            </a:pPr>
            <a:r>
              <a:rPr lang="en-US" sz="5334" spc="160">
                <a:solidFill>
                  <a:srgbClr val="0E4899"/>
                </a:solidFill>
                <a:latin typeface="Adumu Regular"/>
              </a:rPr>
              <a:t>OWNER’S EQUITY</a:t>
            </a:r>
          </a:p>
        </p:txBody>
      </p:sp>
      <p:sp>
        <p:nvSpPr>
          <p:cNvPr id="6" name="AutoShape 6"/>
          <p:cNvSpPr/>
          <p:nvPr/>
        </p:nvSpPr>
        <p:spPr>
          <a:xfrm>
            <a:off x="5076013" y="609456"/>
            <a:ext cx="78383" cy="5692489"/>
          </a:xfrm>
          <a:prstGeom prst="rect">
            <a:avLst/>
          </a:prstGeom>
          <a:solidFill>
            <a:srgbClr val="0E4899"/>
          </a:solidFill>
        </p:spPr>
      </p:sp>
      <p:sp>
        <p:nvSpPr>
          <p:cNvPr id="10" name="TextBox 10"/>
          <p:cNvSpPr txBox="1"/>
          <p:nvPr/>
        </p:nvSpPr>
        <p:spPr>
          <a:xfrm>
            <a:off x="6458522" y="5226793"/>
            <a:ext cx="1784261" cy="1551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43"/>
              </a:lnSpc>
            </a:pPr>
            <a:r>
              <a:rPr lang="en-US" sz="1033">
                <a:solidFill>
                  <a:srgbClr val="000000"/>
                </a:solidFill>
                <a:latin typeface="League Spartan"/>
              </a:rPr>
              <a:t>REVENUES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9512102" y="5226793"/>
            <a:ext cx="1784261" cy="1551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43"/>
              </a:lnSpc>
            </a:pPr>
            <a:r>
              <a:rPr lang="en-US" sz="1033">
                <a:solidFill>
                  <a:srgbClr val="000000"/>
                </a:solidFill>
                <a:latin typeface="League Spartan"/>
              </a:rPr>
              <a:t>EXPENSES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6381736" y="3338105"/>
            <a:ext cx="1784261" cy="1551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43"/>
              </a:lnSpc>
            </a:pPr>
            <a:r>
              <a:rPr lang="en-US" sz="1033">
                <a:solidFill>
                  <a:srgbClr val="000000"/>
                </a:solidFill>
                <a:latin typeface="League Spartan"/>
              </a:rPr>
              <a:t>CAPITAL</a:t>
            </a:r>
          </a:p>
        </p:txBody>
      </p:sp>
      <p:grpSp>
        <p:nvGrpSpPr>
          <p:cNvPr id="13" name="Group 13"/>
          <p:cNvGrpSpPr/>
          <p:nvPr/>
        </p:nvGrpSpPr>
        <p:grpSpPr>
          <a:xfrm rot="-5400000">
            <a:off x="3990612" y="2995932"/>
            <a:ext cx="3820885" cy="1114934"/>
            <a:chOff x="0" y="0"/>
            <a:chExt cx="6350000" cy="185293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6350000" cy="1854200"/>
            </a:xfrm>
            <a:custGeom>
              <a:avLst/>
              <a:gdLst/>
              <a:ahLst/>
              <a:cxnLst/>
              <a:rect l="l" t="t" r="r" b="b"/>
              <a:pathLst>
                <a:path w="6350000" h="1854200">
                  <a:moveTo>
                    <a:pt x="6249670" y="739140"/>
                  </a:moveTo>
                  <a:lnTo>
                    <a:pt x="5328920" y="49530"/>
                  </a:lnTo>
                  <a:cubicBezTo>
                    <a:pt x="5284470" y="16510"/>
                    <a:pt x="5236210" y="0"/>
                    <a:pt x="5186680" y="0"/>
                  </a:cubicBezTo>
                  <a:cubicBezTo>
                    <a:pt x="5081270" y="0"/>
                    <a:pt x="5003800" y="81280"/>
                    <a:pt x="5003800" y="194310"/>
                  </a:cubicBezTo>
                  <a:lnTo>
                    <a:pt x="5003800" y="605790"/>
                  </a:lnTo>
                  <a:lnTo>
                    <a:pt x="313690" y="605790"/>
                  </a:lnTo>
                  <a:cubicBezTo>
                    <a:pt x="139700" y="609600"/>
                    <a:pt x="0" y="751840"/>
                    <a:pt x="0" y="927100"/>
                  </a:cubicBezTo>
                  <a:cubicBezTo>
                    <a:pt x="0" y="1102360"/>
                    <a:pt x="139700" y="1244600"/>
                    <a:pt x="313690" y="1248410"/>
                  </a:cubicBezTo>
                  <a:lnTo>
                    <a:pt x="5003800" y="1248410"/>
                  </a:lnTo>
                  <a:lnTo>
                    <a:pt x="5003800" y="1659890"/>
                  </a:lnTo>
                  <a:cubicBezTo>
                    <a:pt x="5003800" y="1772920"/>
                    <a:pt x="5081270" y="1854200"/>
                    <a:pt x="5186680" y="1854200"/>
                  </a:cubicBezTo>
                  <a:cubicBezTo>
                    <a:pt x="5236210" y="1854200"/>
                    <a:pt x="5284470" y="1836420"/>
                    <a:pt x="5328920" y="1803400"/>
                  </a:cubicBezTo>
                  <a:lnTo>
                    <a:pt x="6249670" y="1115060"/>
                  </a:lnTo>
                  <a:cubicBezTo>
                    <a:pt x="6313170" y="1066800"/>
                    <a:pt x="6350000" y="998220"/>
                    <a:pt x="6350000" y="927100"/>
                  </a:cubicBezTo>
                  <a:cubicBezTo>
                    <a:pt x="6350000" y="854710"/>
                    <a:pt x="6313170" y="787400"/>
                    <a:pt x="6249670" y="739140"/>
                  </a:cubicBezTo>
                  <a:close/>
                </a:path>
              </a:pathLst>
            </a:custGeom>
            <a:solidFill>
              <a:srgbClr val="7ED957"/>
            </a:solidFill>
          </p:spPr>
        </p:sp>
      </p:grpSp>
      <p:grpSp>
        <p:nvGrpSpPr>
          <p:cNvPr id="15" name="Group 15"/>
          <p:cNvGrpSpPr/>
          <p:nvPr/>
        </p:nvGrpSpPr>
        <p:grpSpPr>
          <a:xfrm rot="5400000">
            <a:off x="7044192" y="2995932"/>
            <a:ext cx="3820885" cy="1114934"/>
            <a:chOff x="0" y="0"/>
            <a:chExt cx="6350000" cy="1852930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6350000" cy="1854200"/>
            </a:xfrm>
            <a:custGeom>
              <a:avLst/>
              <a:gdLst/>
              <a:ahLst/>
              <a:cxnLst/>
              <a:rect l="l" t="t" r="r" b="b"/>
              <a:pathLst>
                <a:path w="6350000" h="1854200">
                  <a:moveTo>
                    <a:pt x="6249670" y="739140"/>
                  </a:moveTo>
                  <a:lnTo>
                    <a:pt x="5328920" y="49530"/>
                  </a:lnTo>
                  <a:cubicBezTo>
                    <a:pt x="5284470" y="16510"/>
                    <a:pt x="5236210" y="0"/>
                    <a:pt x="5186680" y="0"/>
                  </a:cubicBezTo>
                  <a:cubicBezTo>
                    <a:pt x="5081270" y="0"/>
                    <a:pt x="5003800" y="81280"/>
                    <a:pt x="5003800" y="194310"/>
                  </a:cubicBezTo>
                  <a:lnTo>
                    <a:pt x="5003800" y="605790"/>
                  </a:lnTo>
                  <a:lnTo>
                    <a:pt x="313690" y="605790"/>
                  </a:lnTo>
                  <a:cubicBezTo>
                    <a:pt x="139700" y="609600"/>
                    <a:pt x="0" y="751840"/>
                    <a:pt x="0" y="927100"/>
                  </a:cubicBezTo>
                  <a:cubicBezTo>
                    <a:pt x="0" y="1102360"/>
                    <a:pt x="139700" y="1244600"/>
                    <a:pt x="313690" y="1248410"/>
                  </a:cubicBezTo>
                  <a:lnTo>
                    <a:pt x="5003800" y="1248410"/>
                  </a:lnTo>
                  <a:lnTo>
                    <a:pt x="5003800" y="1659890"/>
                  </a:lnTo>
                  <a:cubicBezTo>
                    <a:pt x="5003800" y="1772920"/>
                    <a:pt x="5081270" y="1854200"/>
                    <a:pt x="5186680" y="1854200"/>
                  </a:cubicBezTo>
                  <a:cubicBezTo>
                    <a:pt x="5236210" y="1854200"/>
                    <a:pt x="5284470" y="1836420"/>
                    <a:pt x="5328920" y="1803400"/>
                  </a:cubicBezTo>
                  <a:lnTo>
                    <a:pt x="6249670" y="1115060"/>
                  </a:lnTo>
                  <a:cubicBezTo>
                    <a:pt x="6313170" y="1066800"/>
                    <a:pt x="6350000" y="998220"/>
                    <a:pt x="6350000" y="927100"/>
                  </a:cubicBezTo>
                  <a:cubicBezTo>
                    <a:pt x="6350000" y="854710"/>
                    <a:pt x="6313170" y="787400"/>
                    <a:pt x="6249670" y="739140"/>
                  </a:cubicBezTo>
                  <a:close/>
                </a:path>
              </a:pathLst>
            </a:custGeom>
            <a:solidFill>
              <a:srgbClr val="E9482B"/>
            </a:solidFill>
          </p:spPr>
        </p:sp>
      </p:grpSp>
      <p:pic>
        <p:nvPicPr>
          <p:cNvPr id="17" name="Picture 1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613952" y="1953267"/>
            <a:ext cx="1319829" cy="1319829"/>
          </a:xfrm>
          <a:prstGeom prst="rect">
            <a:avLst/>
          </a:prstGeom>
        </p:spPr>
      </p:pic>
      <p:pic>
        <p:nvPicPr>
          <p:cNvPr id="18" name="Picture 1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716460" y="3940421"/>
            <a:ext cx="1268384" cy="1268384"/>
          </a:xfrm>
          <a:prstGeom prst="rect">
            <a:avLst/>
          </a:prstGeom>
        </p:spPr>
      </p:pic>
      <p:pic>
        <p:nvPicPr>
          <p:cNvPr id="19" name="Picture 1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512102" y="2009701"/>
            <a:ext cx="1448618" cy="1341103"/>
          </a:xfrm>
          <a:prstGeom prst="rect">
            <a:avLst/>
          </a:prstGeom>
        </p:spPr>
      </p:pic>
      <p:pic>
        <p:nvPicPr>
          <p:cNvPr id="20" name="Picture 2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9643209" y="3891294"/>
            <a:ext cx="1317511" cy="1317511"/>
          </a:xfrm>
          <a:prstGeom prst="rect">
            <a:avLst/>
          </a:prstGeom>
        </p:spPr>
      </p:pic>
      <p:sp>
        <p:nvSpPr>
          <p:cNvPr id="21" name="TextBox 21"/>
          <p:cNvSpPr txBox="1"/>
          <p:nvPr/>
        </p:nvSpPr>
        <p:spPr>
          <a:xfrm>
            <a:off x="9512102" y="3416301"/>
            <a:ext cx="1784261" cy="1551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43"/>
              </a:lnSpc>
            </a:pPr>
            <a:r>
              <a:rPr lang="en-US" sz="1033">
                <a:solidFill>
                  <a:srgbClr val="000000"/>
                </a:solidFill>
                <a:latin typeface="League Spartan"/>
              </a:rPr>
              <a:t>DRAWING/DIVIDEND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2037430" y="2676658"/>
            <a:ext cx="8117141" cy="15132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867"/>
              </a:lnSpc>
            </a:pPr>
            <a:r>
              <a:rPr lang="en-US" sz="5334" spc="160" dirty="0">
                <a:solidFill>
                  <a:srgbClr val="0E4899"/>
                </a:solidFill>
                <a:latin typeface="Adumu Regular"/>
              </a:rPr>
              <a:t> ANALYZE BUSINESS TRANSACTIONS</a:t>
            </a:r>
          </a:p>
        </p:txBody>
      </p:sp>
      <p:pic>
        <p:nvPicPr>
          <p:cNvPr id="9" name="Picture 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30818" y="5469463"/>
            <a:ext cx="1715241" cy="814739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546231" y="5688128"/>
            <a:ext cx="2205944" cy="596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4568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>
            <a:extLst>
              <a:ext uri="{FF2B5EF4-FFF2-40B4-BE49-F238E27FC236}">
                <a16:creationId xmlns:a16="http://schemas.microsoft.com/office/drawing/2014/main" id="{1DF3A40B-F2B7-4692-8C4A-E361B924D33D}"/>
              </a:ext>
            </a:extLst>
          </p:cNvPr>
          <p:cNvGrpSpPr>
            <a:grpSpLocks/>
          </p:cNvGrpSpPr>
          <p:nvPr/>
        </p:nvGrpSpPr>
        <p:grpSpPr bwMode="auto">
          <a:xfrm>
            <a:off x="2225141" y="2793151"/>
            <a:ext cx="7924800" cy="1117600"/>
            <a:chOff x="768" y="2832"/>
            <a:chExt cx="4992" cy="704"/>
          </a:xfrm>
        </p:grpSpPr>
        <p:sp>
          <p:nvSpPr>
            <p:cNvPr id="31760" name="Text Box 17">
              <a:extLst>
                <a:ext uri="{FF2B5EF4-FFF2-40B4-BE49-F238E27FC236}">
                  <a16:creationId xmlns:a16="http://schemas.microsoft.com/office/drawing/2014/main" id="{062FB37F-2686-4BBD-A7DD-1616480359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3168"/>
              <a:ext cx="4992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FECB0A"/>
                </a:buClr>
                <a:buFont typeface="Wingdings" panose="05000000000000000000" pitchFamily="2" charset="2"/>
                <a:buChar char="è"/>
                <a:defRPr sz="2800" b="1">
                  <a:solidFill>
                    <a:schemeClr val="bg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6600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bg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600" dirty="0">
                  <a:solidFill>
                    <a:schemeClr val="accent2">
                      <a:lumMod val="75000"/>
                    </a:schemeClr>
                  </a:solidFill>
                  <a:latin typeface="Montserrat Classic" panose="020B0604020202020204" charset="0"/>
                </a:rPr>
                <a:t>ASSETS                   =         LIABILITIES                      +    OWNER’S EQUITY (CAPITAL)</a:t>
              </a:r>
            </a:p>
          </p:txBody>
        </p:sp>
        <p:sp>
          <p:nvSpPr>
            <p:cNvPr id="31757" name="Text Box 18">
              <a:extLst>
                <a:ext uri="{FF2B5EF4-FFF2-40B4-BE49-F238E27FC236}">
                  <a16:creationId xmlns:a16="http://schemas.microsoft.com/office/drawing/2014/main" id="{CB3EB6B5-192E-4C57-A528-62038D669D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832"/>
              <a:ext cx="26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FECB0A"/>
                </a:buClr>
                <a:buFont typeface="Wingdings" panose="05000000000000000000" pitchFamily="2" charset="2"/>
                <a:buChar char="è"/>
                <a:defRPr sz="2800" b="1">
                  <a:solidFill>
                    <a:schemeClr val="bg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6600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bg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200">
                  <a:solidFill>
                    <a:schemeClr val="bg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000" dirty="0">
                  <a:solidFill>
                    <a:schemeClr val="tx1"/>
                  </a:solidFill>
                  <a:latin typeface="Montserrat Classic" panose="020B0604020202020204" charset="0"/>
                </a:rPr>
                <a:t>Accounting Equation Impact</a:t>
              </a:r>
            </a:p>
          </p:txBody>
        </p:sp>
      </p:grpSp>
      <p:sp>
        <p:nvSpPr>
          <p:cNvPr id="891923" name="AutoShape 19">
            <a:extLst>
              <a:ext uri="{FF2B5EF4-FFF2-40B4-BE49-F238E27FC236}">
                <a16:creationId xmlns:a16="http://schemas.microsoft.com/office/drawing/2014/main" id="{5171BDF4-484D-4C55-8B66-A6849194F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531" y="3783068"/>
            <a:ext cx="533400" cy="609600"/>
          </a:xfrm>
          <a:prstGeom prst="upArrow">
            <a:avLst>
              <a:gd name="adj1" fmla="val 50000"/>
              <a:gd name="adj2" fmla="val 28571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MY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91924" name="AutoShape 20">
            <a:extLst>
              <a:ext uri="{FF2B5EF4-FFF2-40B4-BE49-F238E27FC236}">
                <a16:creationId xmlns:a16="http://schemas.microsoft.com/office/drawing/2014/main" id="{AD4DAF2A-A763-453B-AEBD-E4B3509D3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3104" y="3786924"/>
            <a:ext cx="533400" cy="609600"/>
          </a:xfrm>
          <a:prstGeom prst="upArrow">
            <a:avLst>
              <a:gd name="adj1" fmla="val 50000"/>
              <a:gd name="adj2" fmla="val 28571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MY" altLang="en-US" sz="120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91927" name="Text Box 23">
            <a:extLst>
              <a:ext uri="{FF2B5EF4-FFF2-40B4-BE49-F238E27FC236}">
                <a16:creationId xmlns:a16="http://schemas.microsoft.com/office/drawing/2014/main" id="{0044B9F4-BA21-40C3-9579-FD2439759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6172201"/>
            <a:ext cx="1524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increase</a:t>
            </a:r>
          </a:p>
        </p:txBody>
      </p:sp>
      <p:sp>
        <p:nvSpPr>
          <p:cNvPr id="891928" name="Text Box 24">
            <a:extLst>
              <a:ext uri="{FF2B5EF4-FFF2-40B4-BE49-F238E27FC236}">
                <a16:creationId xmlns:a16="http://schemas.microsoft.com/office/drawing/2014/main" id="{5733FD9E-1EC2-417E-8658-333E5D050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6134101"/>
            <a:ext cx="1524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ECB0A"/>
              </a:buClr>
              <a:buFont typeface="Wingdings" panose="05000000000000000000" pitchFamily="2" charset="2"/>
              <a:buChar char="è"/>
              <a:defRPr sz="28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bg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increase</a:t>
            </a:r>
          </a:p>
        </p:txBody>
      </p:sp>
      <p:sp>
        <p:nvSpPr>
          <p:cNvPr id="20491" name="Text Box 30">
            <a:extLst>
              <a:ext uri="{FF2B5EF4-FFF2-40B4-BE49-F238E27FC236}">
                <a16:creationId xmlns:a16="http://schemas.microsoft.com/office/drawing/2014/main" id="{22EB2B5D-C82F-4902-978E-CB56764B8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1050743"/>
            <a:ext cx="8331199" cy="1016304"/>
          </a:xfrm>
          <a:prstGeom prst="rect">
            <a:avLst/>
          </a:prstGeom>
          <a:solidFill>
            <a:srgbClr val="0E48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2133" b="1" spc="13" dirty="0">
                <a:solidFill>
                  <a:schemeClr val="bg1"/>
                </a:solidFill>
                <a:latin typeface="Montserrat Classic"/>
              </a:rPr>
              <a:t>On January 1, Ahmad opens a new business and deposits RM25,000 in a bank account in the name of </a:t>
            </a:r>
            <a:r>
              <a:rPr lang="en-US" sz="2133" b="1" spc="13" dirty="0" err="1">
                <a:solidFill>
                  <a:schemeClr val="bg1"/>
                </a:solidFill>
                <a:latin typeface="Montserrat Classic"/>
              </a:rPr>
              <a:t>NiagaNets</a:t>
            </a:r>
            <a:r>
              <a:rPr lang="en-US" sz="2133" b="1" spc="13" dirty="0">
                <a:solidFill>
                  <a:schemeClr val="bg1"/>
                </a:solidFill>
                <a:latin typeface="Montserrat Classic"/>
              </a:rPr>
              <a:t>.</a:t>
            </a:r>
          </a:p>
        </p:txBody>
      </p:sp>
      <p:grpSp>
        <p:nvGrpSpPr>
          <p:cNvPr id="31" name="Group 2">
            <a:extLst>
              <a:ext uri="{FF2B5EF4-FFF2-40B4-BE49-F238E27FC236}">
                <a16:creationId xmlns:a16="http://schemas.microsoft.com/office/drawing/2014/main" id="{D81D5AED-0672-45EC-AADB-3B83E01FD445}"/>
              </a:ext>
            </a:extLst>
          </p:cNvPr>
          <p:cNvGrpSpPr/>
          <p:nvPr/>
        </p:nvGrpSpPr>
        <p:grpSpPr>
          <a:xfrm>
            <a:off x="1828801" y="2514600"/>
            <a:ext cx="8483599" cy="2454933"/>
            <a:chOff x="0" y="0"/>
            <a:chExt cx="9842863" cy="5249527"/>
          </a:xfrm>
          <a:solidFill>
            <a:srgbClr val="F4CC7D"/>
          </a:solidFill>
        </p:grpSpPr>
        <p:sp>
          <p:nvSpPr>
            <p:cNvPr id="32" name="Freeform 3">
              <a:extLst>
                <a:ext uri="{FF2B5EF4-FFF2-40B4-BE49-F238E27FC236}">
                  <a16:creationId xmlns:a16="http://schemas.microsoft.com/office/drawing/2014/main" id="{9068C10B-5097-4BB2-997A-C280B8AC00FC}"/>
                </a:ext>
              </a:extLst>
            </p:cNvPr>
            <p:cNvSpPr/>
            <p:nvPr/>
          </p:nvSpPr>
          <p:spPr>
            <a:xfrm>
              <a:off x="0" y="0"/>
              <a:ext cx="9842863" cy="5249527"/>
            </a:xfrm>
            <a:custGeom>
              <a:avLst/>
              <a:gdLst/>
              <a:ahLst/>
              <a:cxnLst/>
              <a:rect l="l" t="t" r="r" b="b"/>
              <a:pathLst>
                <a:path w="9842863" h="5249527">
                  <a:moveTo>
                    <a:pt x="9718403" y="59690"/>
                  </a:moveTo>
                  <a:cubicBezTo>
                    <a:pt x="9753963" y="59690"/>
                    <a:pt x="9783173" y="88900"/>
                    <a:pt x="9783173" y="124460"/>
                  </a:cubicBezTo>
                  <a:lnTo>
                    <a:pt x="9783173" y="5125067"/>
                  </a:lnTo>
                  <a:cubicBezTo>
                    <a:pt x="9783173" y="5160627"/>
                    <a:pt x="9753963" y="5189837"/>
                    <a:pt x="9718403" y="5189837"/>
                  </a:cubicBezTo>
                  <a:lnTo>
                    <a:pt x="124460" y="5189837"/>
                  </a:lnTo>
                  <a:cubicBezTo>
                    <a:pt x="88900" y="5189837"/>
                    <a:pt x="59690" y="5160627"/>
                    <a:pt x="59690" y="512506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9718403" y="59690"/>
                  </a:lnTo>
                  <a:moveTo>
                    <a:pt x="9718403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125067"/>
                  </a:lnTo>
                  <a:cubicBezTo>
                    <a:pt x="0" y="5193647"/>
                    <a:pt x="55880" y="5249527"/>
                    <a:pt x="124460" y="5249527"/>
                  </a:cubicBezTo>
                  <a:lnTo>
                    <a:pt x="9718403" y="5249527"/>
                  </a:lnTo>
                  <a:cubicBezTo>
                    <a:pt x="9786983" y="5249527"/>
                    <a:pt x="9842863" y="5193647"/>
                    <a:pt x="9842863" y="5125067"/>
                  </a:cubicBezTo>
                  <a:lnTo>
                    <a:pt x="9842863" y="124460"/>
                  </a:lnTo>
                  <a:cubicBezTo>
                    <a:pt x="9842863" y="55880"/>
                    <a:pt x="9786983" y="0"/>
                    <a:pt x="9718403" y="0"/>
                  </a:cubicBezTo>
                  <a:close/>
                </a:path>
              </a:pathLst>
            </a:custGeom>
            <a:grpFill/>
          </p:spPr>
        </p:sp>
      </p:grpSp>
    </p:spTree>
    <p:extLst>
      <p:ext uri="{BB962C8B-B14F-4D97-AF65-F5344CB8AC3E}">
        <p14:creationId xmlns:p14="http://schemas.microsoft.com/office/powerpoint/2010/main" val="15759486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91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91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923" grpId="0" animBg="1"/>
      <p:bldP spid="891924" grpId="0" animBg="1"/>
      <p:bldP spid="891927" grpId="0"/>
      <p:bldP spid="891928" grpId="0"/>
      <p:bldP spid="891928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322</Words>
  <Application>Microsoft Office PowerPoint</Application>
  <PresentationFormat>Widescreen</PresentationFormat>
  <Paragraphs>77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ABeeZee</vt:lpstr>
      <vt:lpstr>Adumu Regular</vt:lpstr>
      <vt:lpstr>Arial</vt:lpstr>
      <vt:lpstr>Calibri</vt:lpstr>
      <vt:lpstr>Calibri Light</vt:lpstr>
      <vt:lpstr>League Spartan</vt:lpstr>
      <vt:lpstr>Montserrat Classic</vt:lpstr>
      <vt:lpstr>Montserrat Light</vt:lpstr>
      <vt:lpstr>Playfair Display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CHUAH KEE MAN</dc:creator>
  <cp:lastModifiedBy>Ahmad Syubaili b Mohamed</cp:lastModifiedBy>
  <cp:revision>4</cp:revision>
  <dcterms:created xsi:type="dcterms:W3CDTF">2016-07-26T11:23:57Z</dcterms:created>
  <dcterms:modified xsi:type="dcterms:W3CDTF">2019-10-17T03:12:49Z</dcterms:modified>
</cp:coreProperties>
</file>