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90"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9DF5C-FCDA-4642-B2A6-8894222C38AE}" type="datetimeFigureOut">
              <a:rPr lang="en-MY" smtClean="0"/>
              <a:t>8/11/2018</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3EFF3-A050-4805-B37B-375E81CC0DA6}" type="slidenum">
              <a:rPr lang="en-MY" smtClean="0"/>
              <a:t>‹#›</a:t>
            </a:fld>
            <a:endParaRPr lang="en-MY"/>
          </a:p>
        </p:txBody>
      </p:sp>
    </p:spTree>
    <p:extLst>
      <p:ext uri="{BB962C8B-B14F-4D97-AF65-F5344CB8AC3E}">
        <p14:creationId xmlns:p14="http://schemas.microsoft.com/office/powerpoint/2010/main" val="359575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10</a:t>
            </a:fld>
            <a:endParaRPr lang="en-US" smtClean="0"/>
          </a:p>
        </p:txBody>
      </p:sp>
    </p:spTree>
    <p:extLst>
      <p:ext uri="{BB962C8B-B14F-4D97-AF65-F5344CB8AC3E}">
        <p14:creationId xmlns:p14="http://schemas.microsoft.com/office/powerpoint/2010/main" val="415836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19</a:t>
            </a:fld>
            <a:endParaRPr lang="en-US" smtClean="0"/>
          </a:p>
        </p:txBody>
      </p:sp>
    </p:spTree>
    <p:extLst>
      <p:ext uri="{BB962C8B-B14F-4D97-AF65-F5344CB8AC3E}">
        <p14:creationId xmlns:p14="http://schemas.microsoft.com/office/powerpoint/2010/main" val="281257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20</a:t>
            </a:fld>
            <a:endParaRPr lang="en-US" smtClean="0"/>
          </a:p>
        </p:txBody>
      </p:sp>
    </p:spTree>
    <p:extLst>
      <p:ext uri="{BB962C8B-B14F-4D97-AF65-F5344CB8AC3E}">
        <p14:creationId xmlns:p14="http://schemas.microsoft.com/office/powerpoint/2010/main" val="394223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22BFE492-4C7D-4191-AC16-630FCFEF475F}" type="slidenum">
              <a:rPr lang="en-US" smtClean="0"/>
              <a:t>21</a:t>
            </a:fld>
            <a:endParaRPr lang="en-US" smtClean="0"/>
          </a:p>
        </p:txBody>
      </p:sp>
    </p:spTree>
    <p:extLst>
      <p:ext uri="{BB962C8B-B14F-4D97-AF65-F5344CB8AC3E}">
        <p14:creationId xmlns:p14="http://schemas.microsoft.com/office/powerpoint/2010/main" val="2714533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22BFE492-4C7D-4191-AC16-630FCFEF475F}" type="slidenum">
              <a:rPr lang="en-US" smtClean="0"/>
              <a:t>22</a:t>
            </a:fld>
            <a:endParaRPr lang="en-US" smtClean="0"/>
          </a:p>
        </p:txBody>
      </p:sp>
    </p:spTree>
    <p:extLst>
      <p:ext uri="{BB962C8B-B14F-4D97-AF65-F5344CB8AC3E}">
        <p14:creationId xmlns:p14="http://schemas.microsoft.com/office/powerpoint/2010/main" val="345934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23</a:t>
            </a:fld>
            <a:endParaRPr lang="en-US" smtClean="0"/>
          </a:p>
        </p:txBody>
      </p:sp>
    </p:spTree>
    <p:extLst>
      <p:ext uri="{BB962C8B-B14F-4D97-AF65-F5344CB8AC3E}">
        <p14:creationId xmlns:p14="http://schemas.microsoft.com/office/powerpoint/2010/main" val="245258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24</a:t>
            </a:fld>
            <a:endParaRPr lang="en-US" smtClean="0"/>
          </a:p>
        </p:txBody>
      </p:sp>
    </p:spTree>
    <p:extLst>
      <p:ext uri="{BB962C8B-B14F-4D97-AF65-F5344CB8AC3E}">
        <p14:creationId xmlns:p14="http://schemas.microsoft.com/office/powerpoint/2010/main" val="49869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22BFE492-4C7D-4191-AC16-630FCFEF475F}" type="slidenum">
              <a:rPr lang="en-US" smtClean="0"/>
              <a:t>25</a:t>
            </a:fld>
            <a:endParaRPr lang="en-US" smtClean="0"/>
          </a:p>
        </p:txBody>
      </p:sp>
    </p:spTree>
    <p:extLst>
      <p:ext uri="{BB962C8B-B14F-4D97-AF65-F5344CB8AC3E}">
        <p14:creationId xmlns:p14="http://schemas.microsoft.com/office/powerpoint/2010/main" val="3002702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7714A85D-8D5C-4990-B8B6-C5996274DB92}" type="slidenum">
              <a:rPr lang="en-US" smtClean="0"/>
              <a:t>26</a:t>
            </a:fld>
            <a:endParaRPr lang="en-US" smtClean="0"/>
          </a:p>
        </p:txBody>
      </p:sp>
    </p:spTree>
    <p:extLst>
      <p:ext uri="{BB962C8B-B14F-4D97-AF65-F5344CB8AC3E}">
        <p14:creationId xmlns:p14="http://schemas.microsoft.com/office/powerpoint/2010/main" val="3747966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7714A85D-8D5C-4990-B8B6-C5996274DB92}" type="slidenum">
              <a:rPr lang="en-US" smtClean="0"/>
              <a:t>27</a:t>
            </a:fld>
            <a:endParaRPr lang="en-US" smtClean="0"/>
          </a:p>
        </p:txBody>
      </p:sp>
    </p:spTree>
    <p:extLst>
      <p:ext uri="{BB962C8B-B14F-4D97-AF65-F5344CB8AC3E}">
        <p14:creationId xmlns:p14="http://schemas.microsoft.com/office/powerpoint/2010/main" val="152049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A7E2699C-3CE5-4D55-B053-BABB8E2ECD02}" type="slidenum">
              <a:rPr lang="en-US" smtClean="0"/>
              <a:t>28</a:t>
            </a:fld>
            <a:endParaRPr lang="en-US" smtClean="0"/>
          </a:p>
        </p:txBody>
      </p:sp>
    </p:spTree>
    <p:extLst>
      <p:ext uri="{BB962C8B-B14F-4D97-AF65-F5344CB8AC3E}">
        <p14:creationId xmlns:p14="http://schemas.microsoft.com/office/powerpoint/2010/main" val="344675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11</a:t>
            </a:fld>
            <a:endParaRPr lang="en-US" smtClean="0"/>
          </a:p>
        </p:txBody>
      </p:sp>
    </p:spTree>
    <p:extLst>
      <p:ext uri="{BB962C8B-B14F-4D97-AF65-F5344CB8AC3E}">
        <p14:creationId xmlns:p14="http://schemas.microsoft.com/office/powerpoint/2010/main" val="347084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A7E2699C-3CE5-4D55-B053-BABB8E2ECD02}" type="slidenum">
              <a:rPr lang="en-US" smtClean="0"/>
              <a:t>29</a:t>
            </a:fld>
            <a:endParaRPr lang="en-US" smtClean="0"/>
          </a:p>
        </p:txBody>
      </p:sp>
    </p:spTree>
    <p:extLst>
      <p:ext uri="{BB962C8B-B14F-4D97-AF65-F5344CB8AC3E}">
        <p14:creationId xmlns:p14="http://schemas.microsoft.com/office/powerpoint/2010/main" val="945492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3CA3AAF3-37E7-49E0-ACE5-C17764D5F36D}" type="slidenum">
              <a:rPr lang="en-US" smtClean="0"/>
              <a:t>30</a:t>
            </a:fld>
            <a:endParaRPr lang="en-US" smtClean="0"/>
          </a:p>
        </p:txBody>
      </p:sp>
    </p:spTree>
    <p:extLst>
      <p:ext uri="{BB962C8B-B14F-4D97-AF65-F5344CB8AC3E}">
        <p14:creationId xmlns:p14="http://schemas.microsoft.com/office/powerpoint/2010/main" val="1069736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3CA3AAF3-37E7-49E0-ACE5-C17764D5F36D}" type="slidenum">
              <a:rPr lang="en-US" smtClean="0"/>
              <a:t>31</a:t>
            </a:fld>
            <a:endParaRPr lang="en-US" smtClean="0"/>
          </a:p>
        </p:txBody>
      </p:sp>
    </p:spTree>
    <p:extLst>
      <p:ext uri="{BB962C8B-B14F-4D97-AF65-F5344CB8AC3E}">
        <p14:creationId xmlns:p14="http://schemas.microsoft.com/office/powerpoint/2010/main" val="110449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3CA3AAF3-37E7-49E0-ACE5-C17764D5F36D}" type="slidenum">
              <a:rPr lang="en-US" smtClean="0"/>
              <a:t>32</a:t>
            </a:fld>
            <a:endParaRPr lang="en-US" smtClean="0"/>
          </a:p>
        </p:txBody>
      </p:sp>
    </p:spTree>
    <p:extLst>
      <p:ext uri="{BB962C8B-B14F-4D97-AF65-F5344CB8AC3E}">
        <p14:creationId xmlns:p14="http://schemas.microsoft.com/office/powerpoint/2010/main" val="290262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3CA3AAF3-37E7-49E0-ACE5-C17764D5F36D}" type="slidenum">
              <a:rPr lang="en-US" smtClean="0"/>
              <a:t>33</a:t>
            </a:fld>
            <a:endParaRPr lang="en-US" smtClean="0"/>
          </a:p>
        </p:txBody>
      </p:sp>
    </p:spTree>
    <p:extLst>
      <p:ext uri="{BB962C8B-B14F-4D97-AF65-F5344CB8AC3E}">
        <p14:creationId xmlns:p14="http://schemas.microsoft.com/office/powerpoint/2010/main" val="158498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12</a:t>
            </a:fld>
            <a:endParaRPr lang="en-US" smtClean="0"/>
          </a:p>
        </p:txBody>
      </p:sp>
    </p:spTree>
    <p:extLst>
      <p:ext uri="{BB962C8B-B14F-4D97-AF65-F5344CB8AC3E}">
        <p14:creationId xmlns:p14="http://schemas.microsoft.com/office/powerpoint/2010/main" val="57745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13</a:t>
            </a:fld>
            <a:endParaRPr lang="en-US" smtClean="0"/>
          </a:p>
        </p:txBody>
      </p:sp>
    </p:spTree>
    <p:extLst>
      <p:ext uri="{BB962C8B-B14F-4D97-AF65-F5344CB8AC3E}">
        <p14:creationId xmlns:p14="http://schemas.microsoft.com/office/powerpoint/2010/main" val="259507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14</a:t>
            </a:fld>
            <a:endParaRPr lang="en-US" smtClean="0"/>
          </a:p>
        </p:txBody>
      </p:sp>
    </p:spTree>
    <p:extLst>
      <p:ext uri="{BB962C8B-B14F-4D97-AF65-F5344CB8AC3E}">
        <p14:creationId xmlns:p14="http://schemas.microsoft.com/office/powerpoint/2010/main" val="372797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15</a:t>
            </a:fld>
            <a:endParaRPr lang="en-US" smtClean="0"/>
          </a:p>
        </p:txBody>
      </p:sp>
    </p:spTree>
    <p:extLst>
      <p:ext uri="{BB962C8B-B14F-4D97-AF65-F5344CB8AC3E}">
        <p14:creationId xmlns:p14="http://schemas.microsoft.com/office/powerpoint/2010/main" val="409423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16</a:t>
            </a:fld>
            <a:endParaRPr lang="en-US" smtClean="0"/>
          </a:p>
        </p:txBody>
      </p:sp>
    </p:spTree>
    <p:extLst>
      <p:ext uri="{BB962C8B-B14F-4D97-AF65-F5344CB8AC3E}">
        <p14:creationId xmlns:p14="http://schemas.microsoft.com/office/powerpoint/2010/main" val="242692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17</a:t>
            </a:fld>
            <a:endParaRPr lang="en-US" smtClean="0"/>
          </a:p>
        </p:txBody>
      </p:sp>
    </p:spTree>
    <p:extLst>
      <p:ext uri="{BB962C8B-B14F-4D97-AF65-F5344CB8AC3E}">
        <p14:creationId xmlns:p14="http://schemas.microsoft.com/office/powerpoint/2010/main" val="347866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FA19CDC4-07C6-4756-9422-A9082F1D1EB8}" type="slidenum">
              <a:rPr lang="en-US" smtClean="0"/>
              <a:t>18</a:t>
            </a:fld>
            <a:endParaRPr lang="en-US" smtClean="0"/>
          </a:p>
        </p:txBody>
      </p:sp>
    </p:spTree>
    <p:extLst>
      <p:ext uri="{BB962C8B-B14F-4D97-AF65-F5344CB8AC3E}">
        <p14:creationId xmlns:p14="http://schemas.microsoft.com/office/powerpoint/2010/main" val="2317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4553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117609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67382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125240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80149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143FC-75E5-4F2C-BFD2-9BC06ED6867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40792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143FC-75E5-4F2C-BFD2-9BC06ED6867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97575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143FC-75E5-4F2C-BFD2-9BC06ED6867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24051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143FC-75E5-4F2C-BFD2-9BC06ED6867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81789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143FC-75E5-4F2C-BFD2-9BC06ED6867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241546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143FC-75E5-4F2C-BFD2-9BC06ED6867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241763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143FC-75E5-4F2C-BFD2-9BC06ED68673}"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CD89C-8940-42E1-BE39-0AABB391DCB4}" type="slidenum">
              <a:rPr lang="en-US" smtClean="0"/>
              <a:t>‹#›</a:t>
            </a:fld>
            <a:endParaRPr lang="en-US"/>
          </a:p>
        </p:txBody>
      </p:sp>
    </p:spTree>
    <p:extLst>
      <p:ext uri="{BB962C8B-B14F-4D97-AF65-F5344CB8AC3E}">
        <p14:creationId xmlns:p14="http://schemas.microsoft.com/office/powerpoint/2010/main" val="183309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0783"/>
            <a:ext cx="9144000" cy="2387600"/>
          </a:xfrm>
        </p:spPr>
        <p:txBody>
          <a:bodyPr>
            <a:normAutofit/>
          </a:bodyPr>
          <a:lstStyle/>
          <a:p>
            <a:r>
              <a:rPr lang="en-US" sz="4000" b="1" dirty="0" smtClean="0"/>
              <a:t>Learning Unit 3 </a:t>
            </a:r>
            <a:r>
              <a:rPr lang="en-US" b="1" dirty="0" smtClean="0"/>
              <a:t/>
            </a:r>
            <a:br>
              <a:rPr lang="en-US" b="1" dirty="0" smtClean="0"/>
            </a:br>
            <a:r>
              <a:rPr lang="en-US" b="1" dirty="0" err="1" smtClean="0"/>
              <a:t>Broodstock</a:t>
            </a:r>
            <a:r>
              <a:rPr lang="en-US" b="1" dirty="0" smtClean="0"/>
              <a:t> Management and Seed Production</a:t>
            </a:r>
            <a:endParaRPr lang="en-US" b="1" dirty="0"/>
          </a:p>
        </p:txBody>
      </p:sp>
      <p:sp>
        <p:nvSpPr>
          <p:cNvPr id="3" name="Subtitle 2"/>
          <p:cNvSpPr>
            <a:spLocks noGrp="1"/>
          </p:cNvSpPr>
          <p:nvPr>
            <p:ph type="subTitle" idx="1"/>
          </p:nvPr>
        </p:nvSpPr>
        <p:spPr>
          <a:xfrm>
            <a:off x="1524000" y="4276725"/>
            <a:ext cx="9144000" cy="1655762"/>
          </a:xfrm>
        </p:spPr>
        <p:txBody>
          <a:bodyPr/>
          <a:lstStyle/>
          <a:p>
            <a:r>
              <a:rPr lang="en-US" dirty="0" smtClean="0"/>
              <a:t>Faculty of Resource Science and Technology</a:t>
            </a:r>
          </a:p>
          <a:p>
            <a:endParaRPr lang="en-US" dirty="0"/>
          </a:p>
        </p:txBody>
      </p:sp>
    </p:spTree>
    <p:extLst>
      <p:ext uri="{BB962C8B-B14F-4D97-AF65-F5344CB8AC3E}">
        <p14:creationId xmlns:p14="http://schemas.microsoft.com/office/powerpoint/2010/main" val="28639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0160F1C4-B439-4027-9D03-38101F652790}" type="slidenum">
              <a:rPr lang="en-US" smtClean="0"/>
              <a:t>10</a:t>
            </a:fld>
            <a:endParaRPr lang="en-US" smtClean="0"/>
          </a:p>
        </p:txBody>
      </p:sp>
      <p:sp>
        <p:nvSpPr>
          <p:cNvPr id="4" name="Title 1"/>
          <p:cNvSpPr txBox="1"/>
          <p:nvPr/>
        </p:nvSpPr>
        <p:spPr>
          <a:xfrm>
            <a:off x="457200" y="960755"/>
            <a:ext cx="11297285" cy="616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smtClean="0">
                <a:latin typeface="Arial" panose="020B0604020202020204" pitchFamily="34" charset="0"/>
                <a:cs typeface="Times New Roman" panose="02020603050405020304" pitchFamily="18" charset="0"/>
                <a:sym typeface="+mn-ea"/>
              </a:rPr>
              <a:t>Factors affecting on spawning of brood-stock in </a:t>
            </a:r>
            <a:r>
              <a:rPr lang="en-MY" altLang="en-US" sz="2800" b="1" dirty="0" smtClean="0">
                <a:latin typeface="Arial" panose="020B0604020202020204" pitchFamily="34" charset="0"/>
                <a:cs typeface="Times New Roman" panose="02020603050405020304" pitchFamily="18" charset="0"/>
                <a:sym typeface="+mn-ea"/>
              </a:rPr>
              <a:t>t</a:t>
            </a:r>
            <a:r>
              <a:rPr lang="en-US" altLang="en-US" sz="2800" b="1" dirty="0" smtClean="0">
                <a:latin typeface="Arial" panose="020B0604020202020204" pitchFamily="34" charset="0"/>
                <a:cs typeface="Times New Roman" panose="02020603050405020304" pitchFamily="18" charset="0"/>
                <a:sym typeface="+mn-ea"/>
              </a:rPr>
              <a:t>ropical regions</a:t>
            </a:r>
            <a:endParaRPr lang="en-MY" altLang="en-US" sz="2800" b="1" dirty="0">
              <a:latin typeface="Arial" panose="020B0604020202020204" pitchFamily="34" charset="0"/>
            </a:endParaRPr>
          </a:p>
        </p:txBody>
      </p:sp>
      <p:sp>
        <p:nvSpPr>
          <p:cNvPr id="2" name="TextBox 1"/>
          <p:cNvSpPr txBox="1"/>
          <p:nvPr/>
        </p:nvSpPr>
        <p:spPr>
          <a:xfrm>
            <a:off x="1391248" y="1687120"/>
            <a:ext cx="623943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Seasons of the year. Rainy season is preferred</a:t>
            </a:r>
            <a:endParaRPr lang="ms-MY" sz="2400" dirty="0"/>
          </a:p>
        </p:txBody>
      </p:sp>
      <p:sp>
        <p:nvSpPr>
          <p:cNvPr id="6" name="TextBox 5"/>
          <p:cNvSpPr txBox="1"/>
          <p:nvPr/>
        </p:nvSpPr>
        <p:spPr>
          <a:xfrm>
            <a:off x="1391584" y="2228554"/>
            <a:ext cx="231267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Photoperiod</a:t>
            </a:r>
            <a:endParaRPr lang="ms-MY" sz="2400" dirty="0"/>
          </a:p>
        </p:txBody>
      </p:sp>
      <p:sp>
        <p:nvSpPr>
          <p:cNvPr id="7" name="TextBox 6"/>
          <p:cNvSpPr txBox="1"/>
          <p:nvPr/>
        </p:nvSpPr>
        <p:spPr>
          <a:xfrm>
            <a:off x="1391584" y="2822693"/>
            <a:ext cx="231267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Photoperiod</a:t>
            </a:r>
            <a:endParaRPr lang="ms-MY" sz="2400" dirty="0"/>
          </a:p>
        </p:txBody>
      </p:sp>
      <p:sp>
        <p:nvSpPr>
          <p:cNvPr id="8" name="TextBox 7"/>
          <p:cNvSpPr txBox="1"/>
          <p:nvPr/>
        </p:nvSpPr>
        <p:spPr>
          <a:xfrm>
            <a:off x="1391471" y="3430802"/>
            <a:ext cx="2326117"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Temperature</a:t>
            </a:r>
            <a:endParaRPr lang="ms-MY" sz="2400" dirty="0"/>
          </a:p>
        </p:txBody>
      </p:sp>
      <p:sp>
        <p:nvSpPr>
          <p:cNvPr id="9" name="TextBox 8"/>
          <p:cNvSpPr txBox="1"/>
          <p:nvPr/>
        </p:nvSpPr>
        <p:spPr>
          <a:xfrm>
            <a:off x="1391472" y="3986947"/>
            <a:ext cx="162687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Rainfall</a:t>
            </a:r>
            <a:endParaRPr lang="ms-MY" sz="2400" dirty="0"/>
          </a:p>
        </p:txBody>
      </p:sp>
      <p:sp>
        <p:nvSpPr>
          <p:cNvPr id="10" name="TextBox 9"/>
          <p:cNvSpPr txBox="1"/>
          <p:nvPr/>
        </p:nvSpPr>
        <p:spPr>
          <a:xfrm>
            <a:off x="1391583" y="4558332"/>
            <a:ext cx="231266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Water volume</a:t>
            </a:r>
            <a:endParaRPr lang="ms-MY" sz="2400" dirty="0"/>
          </a:p>
        </p:txBody>
      </p:sp>
      <p:sp>
        <p:nvSpPr>
          <p:cNvPr id="11" name="TextBox 10"/>
          <p:cNvSpPr txBox="1"/>
          <p:nvPr/>
        </p:nvSpPr>
        <p:spPr>
          <a:xfrm>
            <a:off x="1391247" y="5070662"/>
            <a:ext cx="232633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Water velocity</a:t>
            </a:r>
            <a:endParaRPr lang="ms-MY" sz="2400" dirty="0"/>
          </a:p>
        </p:txBody>
      </p:sp>
    </p:spTree>
    <p:extLst>
      <p:ext uri="{BB962C8B-B14F-4D97-AF65-F5344CB8AC3E}">
        <p14:creationId xmlns:p14="http://schemas.microsoft.com/office/powerpoint/2010/main" val="2362810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0160F1C4-B439-4027-9D03-38101F652790}" type="slidenum">
              <a:rPr lang="en-US" smtClean="0"/>
              <a:t>11</a:t>
            </a:fld>
            <a:endParaRPr lang="en-US" smtClean="0"/>
          </a:p>
        </p:txBody>
      </p:sp>
      <p:sp>
        <p:nvSpPr>
          <p:cNvPr id="4" name="Title 1"/>
          <p:cNvSpPr txBox="1"/>
          <p:nvPr/>
        </p:nvSpPr>
        <p:spPr>
          <a:xfrm>
            <a:off x="457423" y="960771"/>
            <a:ext cx="11039811" cy="6920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cs typeface="Times New Roman" panose="02020603050405020304" pitchFamily="18" charset="0"/>
                <a:sym typeface="+mn-ea"/>
              </a:rPr>
              <a:t>The </a:t>
            </a:r>
            <a:r>
              <a:rPr lang="en-US" altLang="en-US" sz="2400" b="1" dirty="0" smtClean="0">
                <a:cs typeface="Times New Roman" panose="02020603050405020304" pitchFamily="18" charset="0"/>
                <a:sym typeface="+mn-ea"/>
              </a:rPr>
              <a:t>shortage</a:t>
            </a:r>
            <a:r>
              <a:rPr lang="en-US" altLang="en-US" sz="2400" dirty="0" smtClean="0">
                <a:cs typeface="Times New Roman" panose="02020603050405020304" pitchFamily="18" charset="0"/>
                <a:sym typeface="+mn-ea"/>
              </a:rPr>
              <a:t> of fish seed collection in the wild source resulting to establish fish hatchery in aquaculture who produce the fish seed by adopting induced breeding.</a:t>
            </a:r>
            <a:endParaRPr lang="en-MY" altLang="en-US" sz="2400" dirty="0">
              <a:latin typeface="+mn-lt"/>
            </a:endParaRPr>
          </a:p>
        </p:txBody>
      </p:sp>
      <p:sp>
        <p:nvSpPr>
          <p:cNvPr id="12" name="Title 1"/>
          <p:cNvSpPr txBox="1"/>
          <p:nvPr/>
        </p:nvSpPr>
        <p:spPr>
          <a:xfrm>
            <a:off x="457422" y="264143"/>
            <a:ext cx="6225765" cy="5901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ms-MY" sz="3200" b="1" dirty="0" smtClean="0">
                <a:latin typeface="+mn-lt"/>
              </a:rPr>
              <a:t>2. Seed production in Aquaculture</a:t>
            </a:r>
            <a:endParaRPr lang="en-MY" altLang="ms-MY" sz="3200" b="1" dirty="0">
              <a:latin typeface="+mn-lt"/>
            </a:endParaRPr>
          </a:p>
        </p:txBody>
      </p:sp>
      <p:sp>
        <p:nvSpPr>
          <p:cNvPr id="18" name="Title 1"/>
          <p:cNvSpPr txBox="1"/>
          <p:nvPr/>
        </p:nvSpPr>
        <p:spPr>
          <a:xfrm>
            <a:off x="457422" y="2111890"/>
            <a:ext cx="11039811"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smtClean="0">
                <a:cs typeface="Times New Roman" panose="02020603050405020304" pitchFamily="18" charset="0"/>
                <a:sym typeface="+mn-ea"/>
              </a:rPr>
              <a:t>Methods adopted in fish hatchery for fish seed production</a:t>
            </a:r>
            <a:endParaRPr lang="en-MY" altLang="en-US" sz="2400" b="1" dirty="0">
              <a:latin typeface="+mn-lt"/>
            </a:endParaRPr>
          </a:p>
        </p:txBody>
      </p:sp>
      <p:sp>
        <p:nvSpPr>
          <p:cNvPr id="8" name="Rectangle 7"/>
          <p:cNvSpPr/>
          <p:nvPr/>
        </p:nvSpPr>
        <p:spPr>
          <a:xfrm>
            <a:off x="708211" y="2711274"/>
            <a:ext cx="10883153" cy="3138170"/>
          </a:xfrm>
          <a:prstGeom prst="rect">
            <a:avLst/>
          </a:prstGeom>
        </p:spPr>
        <p:txBody>
          <a:bodyPr wrap="square">
            <a:spAutoFit/>
          </a:bodyPr>
          <a:lstStyle/>
          <a:p>
            <a:pPr marL="342900" indent="-342900" algn="just">
              <a:buFont typeface="+mj-lt"/>
              <a:buAutoNum type="arabicPeriod"/>
            </a:pPr>
            <a:r>
              <a:rPr lang="en-US" b="1" dirty="0" smtClean="0">
                <a:solidFill>
                  <a:srgbClr val="000000"/>
                </a:solidFill>
                <a:latin typeface="Arial" panose="020B0604020202020204" pitchFamily="34" charset="0"/>
              </a:rPr>
              <a:t>Natural </a:t>
            </a:r>
            <a:r>
              <a:rPr lang="en-US" b="1" dirty="0">
                <a:solidFill>
                  <a:srgbClr val="000000"/>
                </a:solidFill>
                <a:latin typeface="Arial" panose="020B0604020202020204" pitchFamily="34" charset="0"/>
              </a:rPr>
              <a:t>spawning </a:t>
            </a:r>
            <a:r>
              <a:rPr lang="en-MY" altLang="en-US" b="1" dirty="0">
                <a:solidFill>
                  <a:srgbClr val="000000"/>
                </a:solidFill>
                <a:latin typeface="Arial" panose="020B0604020202020204" pitchFamily="34" charset="0"/>
              </a:rPr>
              <a:t>-</a:t>
            </a:r>
            <a:r>
              <a:rPr lang="en-US" dirty="0">
                <a:solidFill>
                  <a:srgbClr val="000000"/>
                </a:solidFill>
                <a:latin typeface="Arial" panose="020B0604020202020204" pitchFamily="34" charset="0"/>
              </a:rPr>
              <a:t> takes place in a pond</a:t>
            </a:r>
            <a:r>
              <a:rPr lang="en-MY" altLang="en-US" dirty="0">
                <a:solidFill>
                  <a:srgbClr val="000000"/>
                </a:solidFill>
                <a:latin typeface="Arial" panose="020B0604020202020204" pitchFamily="34" charset="0"/>
              </a:rPr>
              <a:t>/tank</a:t>
            </a:r>
            <a:r>
              <a:rPr lang="en-US" dirty="0">
                <a:solidFill>
                  <a:srgbClr val="000000"/>
                </a:solidFill>
                <a:latin typeface="Arial" panose="020B0604020202020204" pitchFamily="34" charset="0"/>
              </a:rPr>
              <a:t> with little or no outside intervention</a:t>
            </a:r>
            <a:r>
              <a:rPr lang="en-US" dirty="0" smtClean="0">
                <a:solidFill>
                  <a:srgbClr val="000000"/>
                </a:solidFill>
                <a:latin typeface="Arial" panose="020B0604020202020204" pitchFamily="34" charset="0"/>
              </a:rPr>
              <a:t>.</a:t>
            </a:r>
          </a:p>
          <a:p>
            <a:pPr marL="342900" indent="-342900" algn="just">
              <a:buFont typeface="+mj-lt"/>
              <a:buAutoNum type="arabicPeriod"/>
            </a:pPr>
            <a:endParaRPr lang="en-US" dirty="0">
              <a:solidFill>
                <a:srgbClr val="000000"/>
              </a:solidFill>
              <a:latin typeface="Arial" panose="020B0604020202020204" pitchFamily="34" charset="0"/>
            </a:endParaRPr>
          </a:p>
          <a:p>
            <a:pPr marL="342900" indent="-342900" algn="just">
              <a:buFont typeface="+mj-lt"/>
              <a:buAutoNum type="arabicPeriod"/>
            </a:pPr>
            <a:r>
              <a:rPr lang="en-US" b="1" dirty="0" smtClean="0">
                <a:solidFill>
                  <a:srgbClr val="000000"/>
                </a:solidFill>
                <a:latin typeface="Arial" panose="020B0604020202020204" pitchFamily="34" charset="0"/>
              </a:rPr>
              <a:t>Induced </a:t>
            </a:r>
            <a:r>
              <a:rPr lang="en-US" b="1" dirty="0">
                <a:solidFill>
                  <a:srgbClr val="000000"/>
                </a:solidFill>
                <a:latin typeface="Arial" panose="020B0604020202020204" pitchFamily="34" charset="0"/>
              </a:rPr>
              <a:t>spawning without hormonal treatment </a:t>
            </a:r>
            <a:r>
              <a:rPr lang="en-MY" altLang="en-US" b="1" dirty="0">
                <a:solidFill>
                  <a:srgbClr val="000000"/>
                </a:solidFill>
                <a:latin typeface="Arial" panose="020B0604020202020204" pitchFamily="34" charset="0"/>
              </a:rPr>
              <a:t>-</a:t>
            </a:r>
            <a:r>
              <a:rPr lang="en-US" dirty="0">
                <a:solidFill>
                  <a:srgbClr val="000000"/>
                </a:solidFill>
                <a:latin typeface="Arial" panose="020B0604020202020204" pitchFamily="34" charset="0"/>
              </a:rPr>
              <a:t> by simulating natural spawning conditions in the ponds or tanks</a:t>
            </a:r>
            <a:r>
              <a:rPr lang="en-US" dirty="0" smtClean="0">
                <a:solidFill>
                  <a:srgbClr val="000000"/>
                </a:solidFill>
                <a:latin typeface="Arial" panose="020B0604020202020204" pitchFamily="34" charset="0"/>
              </a:rPr>
              <a:t>.</a:t>
            </a:r>
          </a:p>
          <a:p>
            <a:pPr marL="342900" indent="-342900" algn="just">
              <a:buFont typeface="+mj-lt"/>
              <a:buAutoNum type="arabicPeriod"/>
            </a:pPr>
            <a:endParaRPr lang="en-US" dirty="0">
              <a:solidFill>
                <a:srgbClr val="000000"/>
              </a:solidFill>
              <a:latin typeface="Arial" panose="020B0604020202020204" pitchFamily="34" charset="0"/>
            </a:endParaRPr>
          </a:p>
          <a:p>
            <a:pPr marL="342900" indent="-342900" algn="just">
              <a:buFont typeface="+mj-lt"/>
              <a:buAutoNum type="arabicPeriod"/>
            </a:pPr>
            <a:r>
              <a:rPr lang="en-US" b="1" dirty="0" smtClean="0">
                <a:solidFill>
                  <a:srgbClr val="000000"/>
                </a:solidFill>
                <a:latin typeface="Arial" panose="020B0604020202020204" pitchFamily="34" charset="0"/>
              </a:rPr>
              <a:t>Natural </a:t>
            </a:r>
            <a:r>
              <a:rPr lang="en-US" b="1" dirty="0">
                <a:solidFill>
                  <a:srgbClr val="000000"/>
                </a:solidFill>
                <a:latin typeface="Arial" panose="020B0604020202020204" pitchFamily="34" charset="0"/>
              </a:rPr>
              <a:t>spawning with hormones </a:t>
            </a:r>
            <a:r>
              <a:rPr lang="en-MY" altLang="en-US" b="1" dirty="0">
                <a:solidFill>
                  <a:srgbClr val="000000"/>
                </a:solidFill>
                <a:latin typeface="Arial" panose="020B0604020202020204" pitchFamily="34" charset="0"/>
              </a:rPr>
              <a:t>-</a:t>
            </a:r>
            <a:r>
              <a:rPr lang="en-US" dirty="0">
                <a:solidFill>
                  <a:srgbClr val="000000"/>
                </a:solidFill>
                <a:latin typeface="Arial" panose="020B0604020202020204" pitchFamily="34" charset="0"/>
              </a:rPr>
              <a:t> final maturation of reproductive products is brought about by injection of hormones, after which the fish spawn naturally in ponds or tanks</a:t>
            </a:r>
            <a:r>
              <a:rPr lang="en-US" dirty="0" smtClean="0">
                <a:solidFill>
                  <a:srgbClr val="000000"/>
                </a:solidFill>
                <a:latin typeface="Arial" panose="020B0604020202020204" pitchFamily="34" charset="0"/>
              </a:rPr>
              <a:t>.</a:t>
            </a:r>
          </a:p>
          <a:p>
            <a:pPr marL="342900" indent="-342900" algn="just">
              <a:buFont typeface="+mj-lt"/>
              <a:buAutoNum type="arabicPeriod"/>
            </a:pPr>
            <a:endParaRPr lang="en-US" dirty="0">
              <a:solidFill>
                <a:srgbClr val="000000"/>
              </a:solidFill>
              <a:latin typeface="Arial" panose="020B0604020202020204" pitchFamily="34" charset="0"/>
            </a:endParaRPr>
          </a:p>
          <a:p>
            <a:pPr marL="342900" indent="-342900" algn="just">
              <a:buFont typeface="+mj-lt"/>
              <a:buAutoNum type="arabicPeriod"/>
            </a:pPr>
            <a:r>
              <a:rPr lang="en-MY" altLang="en-US" b="1" dirty="0">
                <a:solidFill>
                  <a:srgbClr val="000000"/>
                </a:solidFill>
                <a:latin typeface="Arial" panose="020B0604020202020204" pitchFamily="34" charset="0"/>
              </a:rPr>
              <a:t>A</a:t>
            </a:r>
            <a:r>
              <a:rPr lang="en-US" b="1" dirty="0">
                <a:solidFill>
                  <a:srgbClr val="000000"/>
                </a:solidFill>
                <a:latin typeface="Arial" panose="020B0604020202020204" pitchFamily="34" charset="0"/>
              </a:rPr>
              <a:t>rtificial spawning with or without hormonal treatment </a:t>
            </a:r>
            <a:r>
              <a:rPr lang="en-MY" altLang="en-US" b="1" dirty="0">
                <a:solidFill>
                  <a:srgbClr val="000000"/>
                </a:solidFill>
                <a:latin typeface="Arial" panose="020B0604020202020204" pitchFamily="34" charset="0"/>
              </a:rPr>
              <a:t>-</a:t>
            </a:r>
            <a:r>
              <a:rPr lang="en-US" dirty="0">
                <a:solidFill>
                  <a:srgbClr val="000000"/>
                </a:solidFill>
                <a:latin typeface="Arial" panose="020B0604020202020204" pitchFamily="34" charset="0"/>
              </a:rPr>
              <a:t> one obtains sexually matured </a:t>
            </a:r>
            <a:r>
              <a:rPr lang="en-US" dirty="0" smtClean="0">
                <a:solidFill>
                  <a:srgbClr val="000000"/>
                </a:solidFill>
                <a:latin typeface="Arial" panose="020B0604020202020204" pitchFamily="34" charset="0"/>
              </a:rPr>
              <a:t>broodstock</a:t>
            </a:r>
            <a:r>
              <a:rPr lang="en-US" dirty="0">
                <a:solidFill>
                  <a:srgbClr val="000000"/>
                </a:solidFill>
                <a:latin typeface="Arial" panose="020B0604020202020204" pitchFamily="34" charset="0"/>
              </a:rPr>
              <a:t>, either through hormonal treatment or not, one extracts the eggs and sperm manually, fertilization is done manually, and the eggs are incubated.</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071808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457423" y="729084"/>
            <a:ext cx="10286777"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smtClean="0">
                <a:cs typeface="Times New Roman" panose="02020603050405020304" pitchFamily="18" charset="0"/>
                <a:sym typeface="+mn-ea"/>
              </a:rPr>
              <a:t>Methods adopted in fish hatchery for fish seed production (Source: FAO website)</a:t>
            </a:r>
            <a:endParaRPr lang="en-MY" altLang="en-US" sz="2400" b="1" dirty="0">
              <a:latin typeface="+mn-lt"/>
            </a:endParaRPr>
          </a:p>
        </p:txBody>
      </p:sp>
      <p:grpSp>
        <p:nvGrpSpPr>
          <p:cNvPr id="9" name="Group 8"/>
          <p:cNvGrpSpPr/>
          <p:nvPr/>
        </p:nvGrpSpPr>
        <p:grpSpPr>
          <a:xfrm>
            <a:off x="1541780" y="1238250"/>
            <a:ext cx="8601710" cy="5386617"/>
            <a:chOff x="551329" y="1634076"/>
            <a:chExt cx="3765178" cy="2730493"/>
          </a:xfrm>
        </p:grpSpPr>
        <p:pic>
          <p:nvPicPr>
            <p:cNvPr id="3074" name="Picture 2" descr="Fig. 1.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29" y="1634076"/>
              <a:ext cx="3765178" cy="23595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1329" y="4193649"/>
              <a:ext cx="3765178" cy="170920"/>
            </a:xfrm>
            <a:prstGeom prst="rect">
              <a:avLst/>
            </a:prstGeom>
          </p:spPr>
          <p:txBody>
            <a:bodyPr wrap="square">
              <a:spAutoFit/>
            </a:bodyPr>
            <a:lstStyle/>
            <a:p>
              <a:pPr algn="ctr"/>
              <a:r>
                <a:rPr lang="en-US" sz="1600" dirty="0" smtClean="0">
                  <a:solidFill>
                    <a:srgbClr val="000000"/>
                  </a:solidFill>
                  <a:latin typeface="Arial" panose="020B0604020202020204" pitchFamily="34" charset="0"/>
                </a:rPr>
                <a:t>Fig. Adaptation </a:t>
              </a:r>
              <a:r>
                <a:rPr lang="en-US" sz="1600" dirty="0">
                  <a:solidFill>
                    <a:srgbClr val="000000"/>
                  </a:solidFill>
                  <a:latin typeface="Arial" panose="020B0604020202020204" pitchFamily="34" charset="0"/>
                </a:rPr>
                <a:t>for the survival of the species - Reproduction</a:t>
              </a:r>
              <a:endParaRPr lang="ms-MY" sz="1600" dirty="0"/>
            </a:p>
          </p:txBody>
        </p:sp>
      </p:grpSp>
    </p:spTree>
    <p:extLst>
      <p:ext uri="{BB962C8B-B14F-4D97-AF65-F5344CB8AC3E}">
        <p14:creationId xmlns:p14="http://schemas.microsoft.com/office/powerpoint/2010/main" val="3144389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820008" y="184889"/>
            <a:ext cx="10286777"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smtClean="0">
                <a:cs typeface="Times New Roman" panose="02020603050405020304" pitchFamily="18" charset="0"/>
                <a:sym typeface="+mn-ea"/>
              </a:rPr>
              <a:t>Methods adopted in fish hatchery for fish seed production (Source: FAO website)</a:t>
            </a:r>
            <a:endParaRPr lang="en-MY" altLang="en-US" sz="2400" b="1" dirty="0">
              <a:latin typeface="+mn-lt"/>
            </a:endParaRPr>
          </a:p>
        </p:txBody>
      </p:sp>
      <p:grpSp>
        <p:nvGrpSpPr>
          <p:cNvPr id="10" name="Group 9"/>
          <p:cNvGrpSpPr/>
          <p:nvPr/>
        </p:nvGrpSpPr>
        <p:grpSpPr>
          <a:xfrm>
            <a:off x="1741170" y="696595"/>
            <a:ext cx="8210550" cy="6011366"/>
            <a:chOff x="4717045" y="1634076"/>
            <a:chExt cx="2893989" cy="4782903"/>
          </a:xfrm>
        </p:grpSpPr>
        <p:pic>
          <p:nvPicPr>
            <p:cNvPr id="2" name="Picture 1"/>
            <p:cNvPicPr>
              <a:picLocks noChangeAspect="1"/>
            </p:cNvPicPr>
            <p:nvPr/>
          </p:nvPicPr>
          <p:blipFill>
            <a:blip r:embed="rId3"/>
            <a:stretch>
              <a:fillRect/>
            </a:stretch>
          </p:blipFill>
          <p:spPr>
            <a:xfrm>
              <a:off x="4717045" y="1634076"/>
              <a:ext cx="2893989" cy="4514624"/>
            </a:xfrm>
            <a:prstGeom prst="rect">
              <a:avLst/>
            </a:prstGeom>
          </p:spPr>
        </p:pic>
        <p:sp>
          <p:nvSpPr>
            <p:cNvPr id="5" name="Rectangle 4"/>
            <p:cNvSpPr/>
            <p:nvPr/>
          </p:nvSpPr>
          <p:spPr>
            <a:xfrm>
              <a:off x="4717045" y="6148700"/>
              <a:ext cx="2893989" cy="268279"/>
            </a:xfrm>
            <a:prstGeom prst="rect">
              <a:avLst/>
            </a:prstGeom>
          </p:spPr>
          <p:txBody>
            <a:bodyPr wrap="square">
              <a:spAutoFit/>
            </a:bodyPr>
            <a:lstStyle/>
            <a:p>
              <a:pPr algn="ctr"/>
              <a:r>
                <a:rPr lang="en-US" sz="1600" dirty="0" smtClean="0">
                  <a:solidFill>
                    <a:srgbClr val="000000"/>
                  </a:solidFill>
                  <a:latin typeface="Arial" panose="020B0604020202020204" pitchFamily="34" charset="0"/>
                </a:rPr>
                <a:t>Fig. Spawning </a:t>
              </a:r>
              <a:r>
                <a:rPr lang="en-US" sz="1600" dirty="0">
                  <a:solidFill>
                    <a:srgbClr val="000000"/>
                  </a:solidFill>
                  <a:latin typeface="Arial" panose="020B0604020202020204" pitchFamily="34" charset="0"/>
                </a:rPr>
                <a:t>places of freshwater fishes</a:t>
              </a:r>
              <a:endParaRPr lang="ms-MY" sz="1600" dirty="0"/>
            </a:p>
          </p:txBody>
        </p:sp>
      </p:grpSp>
    </p:spTree>
    <p:extLst>
      <p:ext uri="{BB962C8B-B14F-4D97-AF65-F5344CB8AC3E}">
        <p14:creationId xmlns:p14="http://schemas.microsoft.com/office/powerpoint/2010/main" val="23635305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789528" y="128374"/>
            <a:ext cx="10286777"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smtClean="0">
                <a:cs typeface="Times New Roman" panose="02020603050405020304" pitchFamily="18" charset="0"/>
                <a:sym typeface="+mn-ea"/>
              </a:rPr>
              <a:t>Methods adopted in fish hatchery for fish seed production (Source: FAO website)</a:t>
            </a:r>
            <a:endParaRPr lang="en-MY" altLang="en-US" sz="2400" b="1" dirty="0">
              <a:latin typeface="+mn-lt"/>
            </a:endParaRPr>
          </a:p>
        </p:txBody>
      </p:sp>
      <p:grpSp>
        <p:nvGrpSpPr>
          <p:cNvPr id="11" name="Group 10"/>
          <p:cNvGrpSpPr/>
          <p:nvPr/>
        </p:nvGrpSpPr>
        <p:grpSpPr>
          <a:xfrm>
            <a:off x="3296920" y="624840"/>
            <a:ext cx="5012055" cy="5994033"/>
            <a:chOff x="8146682" y="1667244"/>
            <a:chExt cx="3426765" cy="4748580"/>
          </a:xfrm>
        </p:grpSpPr>
        <p:pic>
          <p:nvPicPr>
            <p:cNvPr id="6" name="Picture 5"/>
            <p:cNvPicPr>
              <a:picLocks noChangeAspect="1"/>
            </p:cNvPicPr>
            <p:nvPr/>
          </p:nvPicPr>
          <p:blipFill>
            <a:blip r:embed="rId3"/>
            <a:stretch>
              <a:fillRect/>
            </a:stretch>
          </p:blipFill>
          <p:spPr>
            <a:xfrm>
              <a:off x="8258761" y="1667244"/>
              <a:ext cx="3314686" cy="4481456"/>
            </a:xfrm>
            <a:prstGeom prst="rect">
              <a:avLst/>
            </a:prstGeom>
          </p:spPr>
        </p:pic>
        <p:sp>
          <p:nvSpPr>
            <p:cNvPr id="7" name="Rectangle 6"/>
            <p:cNvSpPr/>
            <p:nvPr/>
          </p:nvSpPr>
          <p:spPr>
            <a:xfrm>
              <a:off x="8146682" y="6148700"/>
              <a:ext cx="3426765" cy="267124"/>
            </a:xfrm>
            <a:prstGeom prst="rect">
              <a:avLst/>
            </a:prstGeom>
          </p:spPr>
          <p:txBody>
            <a:bodyPr wrap="square">
              <a:spAutoFit/>
            </a:bodyPr>
            <a:lstStyle/>
            <a:p>
              <a:pPr algn="ctr"/>
              <a:r>
                <a:rPr lang="en-US" sz="1600" dirty="0" smtClean="0">
                  <a:solidFill>
                    <a:srgbClr val="000000"/>
                  </a:solidFill>
                  <a:latin typeface="Arial" panose="020B0604020202020204" pitchFamily="34" charset="0"/>
                </a:rPr>
                <a:t>Fig. Principal </a:t>
              </a:r>
              <a:r>
                <a:rPr lang="en-US" sz="1600" dirty="0">
                  <a:solidFill>
                    <a:srgbClr val="000000"/>
                  </a:solidFill>
                  <a:latin typeface="Arial" panose="020B0604020202020204" pitchFamily="34" charset="0"/>
                </a:rPr>
                <a:t>types of parental care in fishes</a:t>
              </a:r>
              <a:endParaRPr lang="ms-MY" sz="1600" dirty="0"/>
            </a:p>
          </p:txBody>
        </p:sp>
      </p:grpSp>
    </p:spTree>
    <p:extLst>
      <p:ext uri="{BB962C8B-B14F-4D97-AF65-F5344CB8AC3E}">
        <p14:creationId xmlns:p14="http://schemas.microsoft.com/office/powerpoint/2010/main" val="30503956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1360805" y="654050"/>
            <a:ext cx="9469755" cy="1085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smtClean="0">
                <a:latin typeface="Arial" panose="020B0604020202020204" pitchFamily="34" charset="0"/>
                <a:cs typeface="Times New Roman" panose="02020603050405020304" pitchFamily="18" charset="0"/>
                <a:sym typeface="+mn-ea"/>
              </a:rPr>
              <a:t>Substances used for seed production from fish in present aquaculture</a:t>
            </a:r>
          </a:p>
        </p:txBody>
      </p:sp>
      <p:sp>
        <p:nvSpPr>
          <p:cNvPr id="13" name="Title 1"/>
          <p:cNvSpPr txBox="1"/>
          <p:nvPr/>
        </p:nvSpPr>
        <p:spPr>
          <a:xfrm>
            <a:off x="1608828" y="1739593"/>
            <a:ext cx="3168800"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200" dirty="0" smtClean="0">
                <a:latin typeface="Arial" panose="020B0604020202020204" pitchFamily="34" charset="0"/>
                <a:cs typeface="Times New Roman" panose="02020603050405020304" pitchFamily="18" charset="0"/>
                <a:sym typeface="+mn-ea"/>
              </a:rPr>
              <a:t>1. Pituitary gland or PG</a:t>
            </a:r>
          </a:p>
        </p:txBody>
      </p:sp>
      <p:sp>
        <p:nvSpPr>
          <p:cNvPr id="14" name="Title 1"/>
          <p:cNvSpPr txBox="1"/>
          <p:nvPr/>
        </p:nvSpPr>
        <p:spPr>
          <a:xfrm>
            <a:off x="1608828" y="2394367"/>
            <a:ext cx="5508588"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200" dirty="0">
                <a:latin typeface="Arial" panose="020B0604020202020204" pitchFamily="34" charset="0"/>
                <a:cs typeface="Times New Roman" panose="02020603050405020304" pitchFamily="18" charset="0"/>
                <a:sym typeface="+mn-ea"/>
              </a:rPr>
              <a:t>2</a:t>
            </a:r>
            <a:r>
              <a:rPr lang="en-US" altLang="en-US" sz="2200" dirty="0" smtClean="0">
                <a:latin typeface="Arial" panose="020B0604020202020204" pitchFamily="34" charset="0"/>
                <a:cs typeface="Times New Roman" panose="02020603050405020304" pitchFamily="18" charset="0"/>
                <a:sym typeface="+mn-ea"/>
              </a:rPr>
              <a:t>. Human chorionic gonadotrophin or HCG</a:t>
            </a:r>
            <a:endParaRPr lang="en-MY" altLang="en-US" sz="2200" dirty="0">
              <a:latin typeface="Arial" panose="020B0604020202020204" pitchFamily="34" charset="0"/>
            </a:endParaRPr>
          </a:p>
        </p:txBody>
      </p:sp>
      <p:sp>
        <p:nvSpPr>
          <p:cNvPr id="16" name="Title 1"/>
          <p:cNvSpPr txBox="1"/>
          <p:nvPr/>
        </p:nvSpPr>
        <p:spPr>
          <a:xfrm>
            <a:off x="1609090" y="2948940"/>
            <a:ext cx="9457055" cy="2209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2200" dirty="0" smtClean="0">
                <a:latin typeface="Arial" panose="020B0604020202020204" pitchFamily="34" charset="0"/>
                <a:cs typeface="Times New Roman" panose="02020603050405020304" pitchFamily="18" charset="0"/>
                <a:sym typeface="+mn-ea"/>
              </a:rPr>
              <a:t>3. Mammalian gonadotrophic hormones or </a:t>
            </a:r>
            <a:r>
              <a:rPr lang="ms-MY" sz="2200" dirty="0">
                <a:latin typeface="Arial" panose="020B0604020202020204" pitchFamily="34" charset="0"/>
              </a:rPr>
              <a:t>Leutinizing Hormone      Releasing </a:t>
            </a:r>
            <a:r>
              <a:rPr lang="ms-MY" sz="2200" dirty="0" smtClean="0">
                <a:latin typeface="Arial" panose="020B0604020202020204" pitchFamily="34" charset="0"/>
              </a:rPr>
              <a:t>Hormone or LHRH</a:t>
            </a:r>
            <a:endParaRPr lang="en-MY" altLang="en-US" sz="2200" dirty="0">
              <a:latin typeface="Arial" panose="020B0604020202020204" pitchFamily="34" charset="0"/>
            </a:endParaRPr>
          </a:p>
        </p:txBody>
      </p:sp>
    </p:spTree>
    <p:extLst>
      <p:ext uri="{BB962C8B-B14F-4D97-AF65-F5344CB8AC3E}">
        <p14:creationId xmlns:p14="http://schemas.microsoft.com/office/powerpoint/2010/main" val="3329559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944468" y="1002134"/>
            <a:ext cx="9318589"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anose="020B0604020202020204" pitchFamily="34" charset="0"/>
              </a:rPr>
              <a:t>In fish, the reproductive process involves three basic steps:</a:t>
            </a:r>
            <a:endParaRPr lang="en-US" altLang="en-US" sz="2400" b="1" dirty="0">
              <a:latin typeface="Arial" panose="020B0604020202020204" pitchFamily="34" charset="0"/>
            </a:endParaRPr>
          </a:p>
        </p:txBody>
      </p:sp>
      <p:sp>
        <p:nvSpPr>
          <p:cNvPr id="2" name="Rectangle 1"/>
          <p:cNvSpPr/>
          <p:nvPr/>
        </p:nvSpPr>
        <p:spPr>
          <a:xfrm>
            <a:off x="1129665" y="1676400"/>
            <a:ext cx="9474200" cy="2676525"/>
          </a:xfrm>
          <a:prstGeom prst="rect">
            <a:avLst/>
          </a:prstGeom>
        </p:spPr>
        <p:txBody>
          <a:bodyPr wrap="square">
            <a:spAutoFit/>
          </a:bodyPr>
          <a:lstStyle/>
          <a:p>
            <a:pPr marL="342900" indent="-342900">
              <a:buFont typeface="+mj-lt"/>
              <a:buAutoNum type="arabicPeriod"/>
            </a:pPr>
            <a:r>
              <a:rPr lang="en-US" sz="2400" b="1" dirty="0" smtClean="0">
                <a:solidFill>
                  <a:srgbClr val="000000"/>
                </a:solidFill>
                <a:latin typeface="Arial" panose="020B0604020202020204" pitchFamily="34" charset="0"/>
              </a:rPr>
              <a:t>Maturation </a:t>
            </a:r>
            <a:r>
              <a:rPr lang="en-US" sz="2400" dirty="0">
                <a:solidFill>
                  <a:srgbClr val="000000"/>
                </a:solidFill>
                <a:latin typeface="Arial" panose="020B0604020202020204" pitchFamily="34" charset="0"/>
              </a:rPr>
              <a:t>- the development of the gametes (eggs and sperm) to a point where fertilization can occur</a:t>
            </a:r>
            <a:r>
              <a:rPr lang="en-US" sz="2400" dirty="0" smtClean="0">
                <a:solidFill>
                  <a:srgbClr val="000000"/>
                </a:solidFill>
                <a:latin typeface="Arial" panose="020B0604020202020204" pitchFamily="34" charset="0"/>
              </a:rPr>
              <a:t>;</a:t>
            </a:r>
          </a:p>
          <a:p>
            <a:pPr marL="342900" indent="-342900">
              <a:buFont typeface="+mj-lt"/>
              <a:buAutoNum type="arabicPeriod"/>
            </a:pPr>
            <a:endParaRPr lang="en-US" sz="2400" dirty="0" smtClean="0">
              <a:solidFill>
                <a:srgbClr val="000000"/>
              </a:solidFill>
              <a:latin typeface="Arial" panose="020B0604020202020204" pitchFamily="34" charset="0"/>
            </a:endParaRPr>
          </a:p>
          <a:p>
            <a:pPr marL="342900" indent="-342900">
              <a:buFont typeface="+mj-lt"/>
              <a:buAutoNum type="arabicPeriod"/>
            </a:pPr>
            <a:r>
              <a:rPr lang="en-US" sz="2400" b="1" dirty="0" smtClean="0">
                <a:solidFill>
                  <a:srgbClr val="000000"/>
                </a:solidFill>
                <a:latin typeface="Arial" panose="020B0604020202020204" pitchFamily="34" charset="0"/>
              </a:rPr>
              <a:t>Ovulation</a:t>
            </a:r>
            <a:r>
              <a:rPr lang="en-US" sz="2400" dirty="0" smtClean="0">
                <a:solidFill>
                  <a:srgbClr val="000000"/>
                </a:solidFill>
                <a:latin typeface="Arial" panose="020B0604020202020204" pitchFamily="34" charset="0"/>
              </a:rPr>
              <a:t> </a:t>
            </a:r>
            <a:r>
              <a:rPr lang="en-US" sz="2400" dirty="0">
                <a:solidFill>
                  <a:srgbClr val="000000"/>
                </a:solidFill>
                <a:latin typeface="Arial" panose="020B0604020202020204" pitchFamily="34" charset="0"/>
              </a:rPr>
              <a:t>- the release of eggs from the ovary; </a:t>
            </a:r>
            <a:r>
              <a:rPr lang="en-US" sz="2400" dirty="0" smtClean="0">
                <a:solidFill>
                  <a:srgbClr val="000000"/>
                </a:solidFill>
                <a:latin typeface="Arial" panose="020B0604020202020204" pitchFamily="34" charset="0"/>
              </a:rPr>
              <a:t>and</a:t>
            </a:r>
          </a:p>
          <a:p>
            <a:pPr marL="342900" indent="-342900">
              <a:buFont typeface="+mj-lt"/>
              <a:buAutoNum type="arabicPeriod"/>
            </a:pPr>
            <a:endParaRPr lang="en-US" sz="2400" dirty="0">
              <a:solidFill>
                <a:srgbClr val="000000"/>
              </a:solidFill>
              <a:latin typeface="Arial" panose="020B0604020202020204" pitchFamily="34" charset="0"/>
            </a:endParaRPr>
          </a:p>
          <a:p>
            <a:pPr marL="342900" indent="-342900">
              <a:buFont typeface="+mj-lt"/>
              <a:buAutoNum type="arabicPeriod"/>
            </a:pPr>
            <a:r>
              <a:rPr lang="en-US" sz="2400" b="1" dirty="0" smtClean="0">
                <a:solidFill>
                  <a:srgbClr val="000000"/>
                </a:solidFill>
                <a:latin typeface="Arial" panose="020B0604020202020204" pitchFamily="34" charset="0"/>
              </a:rPr>
              <a:t>Spawning</a:t>
            </a:r>
            <a:r>
              <a:rPr lang="en-US" sz="2400" dirty="0" smtClean="0">
                <a:solidFill>
                  <a:srgbClr val="000000"/>
                </a:solidFill>
                <a:latin typeface="Arial" panose="020B0604020202020204" pitchFamily="34" charset="0"/>
              </a:rPr>
              <a:t> </a:t>
            </a:r>
            <a:r>
              <a:rPr lang="en-US" sz="2400" dirty="0">
                <a:solidFill>
                  <a:srgbClr val="000000"/>
                </a:solidFill>
                <a:latin typeface="Arial" panose="020B0604020202020204" pitchFamily="34" charset="0"/>
              </a:rPr>
              <a:t>- the deposition of eggs and sperm so that they can unite.</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0332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owchart describing the Hormone Cascade starting from environment, then to Hypothalamus to Gonadotropin Releasing Hormones to Pituitary Gland to Gonadotropin to Ovary to Steroids, then to Maturation then Prostaglandins to Ov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485" y="163195"/>
            <a:ext cx="7478395" cy="4423410"/>
          </a:xfrm>
          <a:prstGeom prst="rect">
            <a:avLst/>
          </a:prstGeom>
          <a:noFill/>
          <a:ln w="12700" cmpd="sng">
            <a:solidFill>
              <a:schemeClr val="accent1">
                <a:shade val="50000"/>
              </a:schemeClr>
            </a:solidFill>
            <a:prstDash val="soli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764790" y="4587875"/>
            <a:ext cx="5365115" cy="645160"/>
          </a:xfrm>
          <a:prstGeom prst="rect">
            <a:avLst/>
          </a:prstGeom>
        </p:spPr>
        <p:txBody>
          <a:bodyPr wrap="square">
            <a:spAutoFit/>
          </a:bodyPr>
          <a:lstStyle/>
          <a:p>
            <a:pPr algn="just"/>
            <a:r>
              <a:rPr lang="en-US" dirty="0">
                <a:solidFill>
                  <a:srgbClr val="000000"/>
                </a:solidFill>
                <a:latin typeface="Arial" panose="020B0604020202020204" pitchFamily="34" charset="0"/>
              </a:rPr>
              <a:t>Hormones </a:t>
            </a:r>
            <a:r>
              <a:rPr lang="en-US" dirty="0" smtClean="0">
                <a:solidFill>
                  <a:srgbClr val="000000"/>
                </a:solidFill>
                <a:latin typeface="Arial" panose="020B0604020202020204" pitchFamily="34" charset="0"/>
              </a:rPr>
              <a:t>as chemical </a:t>
            </a:r>
            <a:r>
              <a:rPr lang="en-US" dirty="0">
                <a:solidFill>
                  <a:srgbClr val="000000"/>
                </a:solidFill>
                <a:latin typeface="Arial" panose="020B0604020202020204" pitchFamily="34" charset="0"/>
              </a:rPr>
              <a:t>messengers </a:t>
            </a:r>
            <a:r>
              <a:rPr lang="en-US" dirty="0" smtClean="0">
                <a:solidFill>
                  <a:srgbClr val="000000"/>
                </a:solidFill>
                <a:latin typeface="Arial" panose="020B0604020202020204" pitchFamily="34" charset="0"/>
              </a:rPr>
              <a:t>mix with the </a:t>
            </a:r>
            <a:r>
              <a:rPr lang="en-US" dirty="0">
                <a:solidFill>
                  <a:srgbClr val="000000"/>
                </a:solidFill>
                <a:latin typeface="Arial" panose="020B0604020202020204" pitchFamily="34" charset="0"/>
              </a:rPr>
              <a:t>blood by </a:t>
            </a:r>
            <a:r>
              <a:rPr lang="en-US" dirty="0" smtClean="0">
                <a:solidFill>
                  <a:srgbClr val="000000"/>
                </a:solidFill>
                <a:latin typeface="Arial" panose="020B0604020202020204" pitchFamily="34" charset="0"/>
              </a:rPr>
              <a:t>pituitary </a:t>
            </a:r>
            <a:r>
              <a:rPr lang="en-US" dirty="0">
                <a:solidFill>
                  <a:srgbClr val="000000"/>
                </a:solidFill>
                <a:latin typeface="Arial" panose="020B0604020202020204" pitchFamily="34" charset="0"/>
              </a:rPr>
              <a:t>gland.</a:t>
            </a:r>
            <a:endParaRPr lang="ms-MY" dirty="0">
              <a:latin typeface="Arial" panose="020B0604020202020204" pitchFamily="34" charset="0"/>
            </a:endParaRPr>
          </a:p>
        </p:txBody>
      </p:sp>
      <p:sp>
        <p:nvSpPr>
          <p:cNvPr id="5" name="Rectangle 4"/>
          <p:cNvSpPr/>
          <p:nvPr/>
        </p:nvSpPr>
        <p:spPr>
          <a:xfrm>
            <a:off x="3411220" y="5231765"/>
            <a:ext cx="5369560" cy="645160"/>
          </a:xfrm>
          <a:prstGeom prst="rect">
            <a:avLst/>
          </a:prstGeom>
        </p:spPr>
        <p:txBody>
          <a:bodyPr wrap="square">
            <a:spAutoFit/>
          </a:bodyPr>
          <a:lstStyle/>
          <a:p>
            <a:pPr algn="just"/>
            <a:r>
              <a:rPr lang="en-US" dirty="0">
                <a:solidFill>
                  <a:srgbClr val="000000"/>
                </a:solidFill>
                <a:latin typeface="Arial" panose="020B0604020202020204" pitchFamily="34" charset="0"/>
              </a:rPr>
              <a:t>The hormones travel through the bloodstream to other tissues, which respond in a variety of ways.</a:t>
            </a:r>
          </a:p>
        </p:txBody>
      </p:sp>
      <p:sp>
        <p:nvSpPr>
          <p:cNvPr id="15" name="Rectangle 14"/>
          <p:cNvSpPr/>
          <p:nvPr/>
        </p:nvSpPr>
        <p:spPr>
          <a:xfrm>
            <a:off x="4358005" y="5876925"/>
            <a:ext cx="5369560" cy="645160"/>
          </a:xfrm>
          <a:prstGeom prst="rect">
            <a:avLst/>
          </a:prstGeom>
        </p:spPr>
        <p:txBody>
          <a:bodyPr wrap="square">
            <a:spAutoFit/>
          </a:bodyPr>
          <a:lstStyle/>
          <a:p>
            <a:pPr algn="just"/>
            <a:r>
              <a:rPr lang="en-US" dirty="0" smtClean="0">
                <a:solidFill>
                  <a:srgbClr val="000000"/>
                </a:solidFill>
                <a:latin typeface="Arial" panose="020B0604020202020204" pitchFamily="34" charset="0"/>
              </a:rPr>
              <a:t>The hormonal cascade occurs resulting the ovulation</a:t>
            </a:r>
          </a:p>
        </p:txBody>
      </p:sp>
      <p:sp>
        <p:nvSpPr>
          <p:cNvPr id="3" name="Notched Right Arrow 2"/>
          <p:cNvSpPr/>
          <p:nvPr/>
        </p:nvSpPr>
        <p:spPr>
          <a:xfrm>
            <a:off x="2356485" y="4797425"/>
            <a:ext cx="316865" cy="2266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otched Right Arrow 6"/>
          <p:cNvSpPr/>
          <p:nvPr/>
        </p:nvSpPr>
        <p:spPr>
          <a:xfrm>
            <a:off x="3094355" y="5440680"/>
            <a:ext cx="316865" cy="2266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otched Right Arrow 7"/>
          <p:cNvSpPr/>
          <p:nvPr/>
        </p:nvSpPr>
        <p:spPr>
          <a:xfrm>
            <a:off x="4041140" y="6086475"/>
            <a:ext cx="316865" cy="2266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6902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554990" y="508635"/>
            <a:ext cx="11321415" cy="4965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Arial" panose="020B0604020202020204" pitchFamily="34" charset="0"/>
              </a:rPr>
              <a:t>Extraction and procession method of Pituitary Gland from the fish head</a:t>
            </a:r>
            <a:endParaRPr lang="en-US" altLang="en-US" sz="2400" b="1" dirty="0" smtClean="0">
              <a:latin typeface="Arial" panose="020B0604020202020204" pitchFamily="34" charset="0"/>
            </a:endParaRPr>
          </a:p>
        </p:txBody>
      </p:sp>
      <p:grpSp>
        <p:nvGrpSpPr>
          <p:cNvPr id="16" name="Group 15"/>
          <p:cNvGrpSpPr/>
          <p:nvPr/>
        </p:nvGrpSpPr>
        <p:grpSpPr>
          <a:xfrm>
            <a:off x="158115" y="1005205"/>
            <a:ext cx="3927474" cy="5644205"/>
            <a:chOff x="309505" y="1748959"/>
            <a:chExt cx="3201315" cy="4448090"/>
          </a:xfrm>
        </p:grpSpPr>
        <p:pic>
          <p:nvPicPr>
            <p:cNvPr id="3" name="Picture 2"/>
            <p:cNvPicPr>
              <a:picLocks noChangeAspect="1"/>
            </p:cNvPicPr>
            <p:nvPr/>
          </p:nvPicPr>
          <p:blipFill>
            <a:blip r:embed="rId3"/>
            <a:stretch>
              <a:fillRect/>
            </a:stretch>
          </p:blipFill>
          <p:spPr>
            <a:xfrm>
              <a:off x="554844" y="1748959"/>
              <a:ext cx="2955976" cy="3773753"/>
            </a:xfrm>
            <a:prstGeom prst="rect">
              <a:avLst/>
            </a:prstGeom>
          </p:spPr>
        </p:pic>
        <p:sp>
          <p:nvSpPr>
            <p:cNvPr id="9" name="Rectangle 8"/>
            <p:cNvSpPr/>
            <p:nvPr/>
          </p:nvSpPr>
          <p:spPr>
            <a:xfrm>
              <a:off x="309505" y="5688611"/>
              <a:ext cx="3038813" cy="508438"/>
            </a:xfrm>
            <a:prstGeom prst="rect">
              <a:avLst/>
            </a:prstGeom>
          </p:spPr>
          <p:txBody>
            <a:bodyPr wrap="square">
              <a:spAutoFit/>
            </a:bodyPr>
            <a:lstStyle/>
            <a:p>
              <a:pPr algn="ctr"/>
              <a:r>
                <a:rPr lang="en-US" dirty="0" smtClean="0">
                  <a:solidFill>
                    <a:srgbClr val="000000"/>
                  </a:solidFill>
                  <a:latin typeface="Arial" panose="020B0604020202020204" pitchFamily="34" charset="0"/>
                </a:rPr>
                <a:t>a. Extraction </a:t>
              </a:r>
              <a:r>
                <a:rPr lang="en-US" dirty="0">
                  <a:solidFill>
                    <a:srgbClr val="000000"/>
                  </a:solidFill>
                  <a:latin typeface="Arial" panose="020B0604020202020204" pitchFamily="34" charset="0"/>
                </a:rPr>
                <a:t>of pituitary gland from fish</a:t>
              </a:r>
              <a:endParaRPr lang="ms-MY" dirty="0"/>
            </a:p>
          </p:txBody>
        </p:sp>
      </p:grpSp>
      <p:grpSp>
        <p:nvGrpSpPr>
          <p:cNvPr id="14" name="Group 13"/>
          <p:cNvGrpSpPr/>
          <p:nvPr/>
        </p:nvGrpSpPr>
        <p:grpSpPr>
          <a:xfrm>
            <a:off x="3966845" y="1005205"/>
            <a:ext cx="3997325" cy="5662935"/>
            <a:chOff x="4310792" y="1748959"/>
            <a:chExt cx="3001214" cy="4446192"/>
          </a:xfrm>
        </p:grpSpPr>
        <p:pic>
          <p:nvPicPr>
            <p:cNvPr id="7" name="Picture 6"/>
            <p:cNvPicPr>
              <a:picLocks noChangeAspect="1"/>
            </p:cNvPicPr>
            <p:nvPr/>
          </p:nvPicPr>
          <p:blipFill>
            <a:blip r:embed="rId4"/>
            <a:stretch>
              <a:fillRect/>
            </a:stretch>
          </p:blipFill>
          <p:spPr>
            <a:xfrm>
              <a:off x="4507361" y="1748959"/>
              <a:ext cx="2804645" cy="3774090"/>
            </a:xfrm>
            <a:prstGeom prst="rect">
              <a:avLst/>
            </a:prstGeom>
          </p:spPr>
        </p:pic>
        <p:sp>
          <p:nvSpPr>
            <p:cNvPr id="10" name="Rectangle 9"/>
            <p:cNvSpPr/>
            <p:nvPr/>
          </p:nvSpPr>
          <p:spPr>
            <a:xfrm>
              <a:off x="4310792" y="5688611"/>
              <a:ext cx="2896832" cy="506540"/>
            </a:xfrm>
            <a:prstGeom prst="rect">
              <a:avLst/>
            </a:prstGeom>
          </p:spPr>
          <p:txBody>
            <a:bodyPr wrap="square">
              <a:spAutoFit/>
            </a:bodyPr>
            <a:lstStyle/>
            <a:p>
              <a:pPr algn="ctr"/>
              <a:r>
                <a:rPr lang="en-US" dirty="0">
                  <a:solidFill>
                    <a:srgbClr val="000000"/>
                  </a:solidFill>
                  <a:latin typeface="Arial" panose="020B0604020202020204" pitchFamily="34" charset="0"/>
                </a:rPr>
                <a:t> </a:t>
              </a:r>
              <a:r>
                <a:rPr lang="en-US" dirty="0" smtClean="0">
                  <a:solidFill>
                    <a:srgbClr val="000000"/>
                  </a:solidFill>
                  <a:latin typeface="Arial" panose="020B0604020202020204" pitchFamily="34" charset="0"/>
                </a:rPr>
                <a:t>b. Preparation </a:t>
              </a:r>
              <a:r>
                <a:rPr lang="en-US" dirty="0">
                  <a:solidFill>
                    <a:srgbClr val="000000"/>
                  </a:solidFill>
                  <a:latin typeface="Arial" panose="020B0604020202020204" pitchFamily="34" charset="0"/>
                </a:rPr>
                <a:t>of acetone-dried pituitary gland</a:t>
              </a:r>
              <a:endParaRPr lang="ms-MY" dirty="0"/>
            </a:p>
          </p:txBody>
        </p:sp>
      </p:grpSp>
      <p:grpSp>
        <p:nvGrpSpPr>
          <p:cNvPr id="13" name="Group 12"/>
          <p:cNvGrpSpPr/>
          <p:nvPr/>
        </p:nvGrpSpPr>
        <p:grpSpPr>
          <a:xfrm>
            <a:off x="7825105" y="1005205"/>
            <a:ext cx="3883025" cy="5644673"/>
            <a:chOff x="7999718" y="1748959"/>
            <a:chExt cx="3581840" cy="4574113"/>
          </a:xfrm>
        </p:grpSpPr>
        <p:pic>
          <p:nvPicPr>
            <p:cNvPr id="8" name="Picture 7"/>
            <p:cNvPicPr>
              <a:picLocks noChangeAspect="1"/>
            </p:cNvPicPr>
            <p:nvPr/>
          </p:nvPicPr>
          <p:blipFill>
            <a:blip r:embed="rId5"/>
            <a:stretch>
              <a:fillRect/>
            </a:stretch>
          </p:blipFill>
          <p:spPr>
            <a:xfrm>
              <a:off x="8224059" y="1748959"/>
              <a:ext cx="3286624" cy="3880349"/>
            </a:xfrm>
            <a:prstGeom prst="rect">
              <a:avLst/>
            </a:prstGeom>
          </p:spPr>
        </p:pic>
        <p:sp>
          <p:nvSpPr>
            <p:cNvPr id="11" name="Rectangle 10"/>
            <p:cNvSpPr/>
            <p:nvPr/>
          </p:nvSpPr>
          <p:spPr>
            <a:xfrm>
              <a:off x="7999718" y="5800272"/>
              <a:ext cx="3581840" cy="522800"/>
            </a:xfrm>
            <a:prstGeom prst="rect">
              <a:avLst/>
            </a:prstGeom>
          </p:spPr>
          <p:txBody>
            <a:bodyPr wrap="square">
              <a:spAutoFit/>
            </a:bodyPr>
            <a:lstStyle/>
            <a:p>
              <a:pPr algn="ctr"/>
              <a:r>
                <a:rPr lang="en-US" dirty="0" smtClean="0">
                  <a:solidFill>
                    <a:srgbClr val="000000"/>
                  </a:solidFill>
                  <a:latin typeface="Arial" panose="020B0604020202020204" pitchFamily="34" charset="0"/>
                </a:rPr>
                <a:t>c. Preparation </a:t>
              </a:r>
              <a:r>
                <a:rPr lang="en-US" dirty="0">
                  <a:solidFill>
                    <a:srgbClr val="000000"/>
                  </a:solidFill>
                  <a:latin typeface="Arial" panose="020B0604020202020204" pitchFamily="34" charset="0"/>
                </a:rPr>
                <a:t>of pituitary gland to be used for induced breeding</a:t>
              </a:r>
              <a:endParaRPr lang="ms-MY" dirty="0"/>
            </a:p>
          </p:txBody>
        </p:sp>
      </p:grpSp>
    </p:spTree>
    <p:extLst>
      <p:ext uri="{BB962C8B-B14F-4D97-AF65-F5344CB8AC3E}">
        <p14:creationId xmlns:p14="http://schemas.microsoft.com/office/powerpoint/2010/main" val="22087801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593949" y="629875"/>
            <a:ext cx="5230682"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Arial" panose="020B0604020202020204" pitchFamily="34" charset="0"/>
              </a:rPr>
              <a:t>Why Pituitary Gland?????</a:t>
            </a:r>
            <a:endParaRPr lang="en-US" altLang="en-US" sz="2800" b="1" dirty="0" smtClean="0">
              <a:latin typeface="Arial" panose="020B0604020202020204" pitchFamily="34" charset="0"/>
            </a:endParaRPr>
          </a:p>
        </p:txBody>
      </p:sp>
      <p:sp>
        <p:nvSpPr>
          <p:cNvPr id="2" name="Rectangle 1"/>
          <p:cNvSpPr/>
          <p:nvPr/>
        </p:nvSpPr>
        <p:spPr>
          <a:xfrm>
            <a:off x="2377887" y="1891570"/>
            <a:ext cx="8341659" cy="2799715"/>
          </a:xfrm>
          <a:prstGeom prst="rect">
            <a:avLst/>
          </a:prstGeom>
        </p:spPr>
        <p:txBody>
          <a:bodyPr wrap="square">
            <a:spAutoFit/>
          </a:bodyPr>
          <a:lstStyle/>
          <a:p>
            <a:r>
              <a:rPr lang="en-US" sz="3200" b="1" dirty="0" smtClean="0">
                <a:solidFill>
                  <a:srgbClr val="000000"/>
                </a:solidFill>
                <a:latin typeface="Verdana" panose="020B0604030504040204" pitchFamily="34" charset="0"/>
              </a:rPr>
              <a:t>BECAUSE….</a:t>
            </a:r>
          </a:p>
          <a:p>
            <a:endParaRPr lang="en-US" sz="2400" dirty="0" smtClean="0">
              <a:solidFill>
                <a:srgbClr val="000000"/>
              </a:solidFill>
              <a:latin typeface="Verdana" panose="020B0604030504040204" pitchFamily="34" charset="0"/>
            </a:endParaRPr>
          </a:p>
          <a:p>
            <a:pPr marL="342900" indent="-342900">
              <a:buAutoNum type="arabicParenR"/>
            </a:pPr>
            <a:r>
              <a:rPr lang="en-US" sz="2400" dirty="0" smtClean="0">
                <a:solidFill>
                  <a:srgbClr val="000000"/>
                </a:solidFill>
                <a:latin typeface="Verdana" panose="020B0604030504040204" pitchFamily="34" charset="0"/>
              </a:rPr>
              <a:t>It </a:t>
            </a:r>
            <a:r>
              <a:rPr lang="en-US" sz="2400" dirty="0">
                <a:solidFill>
                  <a:srgbClr val="000000"/>
                </a:solidFill>
                <a:latin typeface="Verdana" panose="020B0604030504040204" pitchFamily="34" charset="0"/>
              </a:rPr>
              <a:t>is much </a:t>
            </a:r>
            <a:r>
              <a:rPr lang="en-MY" altLang="en-US" sz="2400" dirty="0">
                <a:solidFill>
                  <a:srgbClr val="000000"/>
                </a:solidFill>
                <a:latin typeface="Verdana" panose="020B0604030504040204" pitchFamily="34" charset="0"/>
              </a:rPr>
              <a:t>cheaper</a:t>
            </a:r>
            <a:r>
              <a:rPr lang="en-US" sz="2400" dirty="0" smtClean="0">
                <a:solidFill>
                  <a:srgbClr val="000000"/>
                </a:solidFill>
                <a:latin typeface="Verdana" panose="020B0604030504040204" pitchFamily="34" charset="0"/>
              </a:rPr>
              <a:t>;</a:t>
            </a:r>
          </a:p>
          <a:p>
            <a:pPr marL="342900" indent="-342900">
              <a:buAutoNum type="arabicParenR"/>
            </a:pPr>
            <a:endParaRPr lang="en-US" sz="2400" dirty="0" smtClean="0">
              <a:solidFill>
                <a:srgbClr val="000000"/>
              </a:solidFill>
              <a:latin typeface="Verdana" panose="020B0604030504040204" pitchFamily="34" charset="0"/>
            </a:endParaRPr>
          </a:p>
          <a:p>
            <a:pPr marL="342900" indent="-342900">
              <a:buAutoNum type="arabicParenR"/>
            </a:pPr>
            <a:r>
              <a:rPr lang="en-US" sz="2400" dirty="0" smtClean="0">
                <a:solidFill>
                  <a:srgbClr val="000000"/>
                </a:solidFill>
                <a:latin typeface="Verdana" panose="020B0604030504040204" pitchFamily="34" charset="0"/>
              </a:rPr>
              <a:t>It </a:t>
            </a:r>
            <a:r>
              <a:rPr lang="en-US" sz="2400" dirty="0">
                <a:solidFill>
                  <a:srgbClr val="000000"/>
                </a:solidFill>
                <a:latin typeface="Verdana" panose="020B0604030504040204" pitchFamily="34" charset="0"/>
              </a:rPr>
              <a:t>is more stable and thus has a longer shelf </a:t>
            </a:r>
            <a:r>
              <a:rPr lang="en-US" sz="2400" dirty="0" smtClean="0">
                <a:solidFill>
                  <a:srgbClr val="000000"/>
                </a:solidFill>
                <a:latin typeface="Verdana" panose="020B0604030504040204" pitchFamily="34" charset="0"/>
              </a:rPr>
              <a:t>life;</a:t>
            </a:r>
          </a:p>
          <a:p>
            <a:pPr marL="342900" indent="-342900">
              <a:buAutoNum type="arabicParenR"/>
            </a:pPr>
            <a:endParaRPr lang="en-US" sz="2400" dirty="0" smtClean="0">
              <a:solidFill>
                <a:srgbClr val="000000"/>
              </a:solidFill>
              <a:latin typeface="Verdana" panose="020B0604030504040204" pitchFamily="34" charset="0"/>
            </a:endParaRPr>
          </a:p>
          <a:p>
            <a:pPr marL="342900" indent="-342900">
              <a:buAutoNum type="arabicParenR"/>
            </a:pPr>
            <a:r>
              <a:rPr lang="en-US" sz="2400" dirty="0" smtClean="0">
                <a:solidFill>
                  <a:srgbClr val="000000"/>
                </a:solidFill>
                <a:latin typeface="Verdana" panose="020B0604030504040204" pitchFamily="34" charset="0"/>
              </a:rPr>
              <a:t>It comes in a purified form.</a:t>
            </a:r>
            <a:endParaRPr lang="ms-MY" sz="2400" dirty="0"/>
          </a:p>
        </p:txBody>
      </p:sp>
    </p:spTree>
    <p:extLst>
      <p:ext uri="{BB962C8B-B14F-4D97-AF65-F5344CB8AC3E}">
        <p14:creationId xmlns:p14="http://schemas.microsoft.com/office/powerpoint/2010/main" val="24703164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2609"/>
            <a:ext cx="9909312" cy="1028079"/>
          </a:xfrm>
        </p:spPr>
        <p:txBody>
          <a:bodyPr/>
          <a:lstStyle/>
          <a:p>
            <a:r>
              <a:rPr lang="en-US" dirty="0" smtClean="0"/>
              <a:t>Under this learning unit, you will learn the:</a:t>
            </a:r>
            <a:endParaRPr lang="en-US" dirty="0"/>
          </a:p>
        </p:txBody>
      </p:sp>
      <p:sp>
        <p:nvSpPr>
          <p:cNvPr id="3" name="Content Placeholder 2"/>
          <p:cNvSpPr>
            <a:spLocks noGrp="1"/>
          </p:cNvSpPr>
          <p:nvPr>
            <p:ph idx="1"/>
          </p:nvPr>
        </p:nvSpPr>
        <p:spPr>
          <a:xfrm>
            <a:off x="838199" y="1825624"/>
            <a:ext cx="9909313" cy="3978827"/>
          </a:xfrm>
        </p:spPr>
        <p:txBody>
          <a:bodyPr/>
          <a:lstStyle/>
          <a:p>
            <a:pPr>
              <a:tabLst>
                <a:tab pos="8070850" algn="l"/>
              </a:tabLst>
            </a:pPr>
            <a:r>
              <a:rPr lang="en-US" dirty="0" err="1" smtClean="0"/>
              <a:t>Broodstock</a:t>
            </a:r>
            <a:r>
              <a:rPr lang="en-US" dirty="0" smtClean="0"/>
              <a:t> management</a:t>
            </a:r>
            <a:endParaRPr lang="en-US" dirty="0" smtClean="0"/>
          </a:p>
          <a:p>
            <a:pPr>
              <a:tabLst>
                <a:tab pos="8070850" algn="l"/>
              </a:tabLst>
            </a:pPr>
            <a:r>
              <a:rPr lang="en-US" dirty="0" smtClean="0"/>
              <a:t>Seed production</a:t>
            </a:r>
            <a:endParaRPr lang="en-US" dirty="0" smtClean="0"/>
          </a:p>
          <a:p>
            <a:pPr>
              <a:tabLst>
                <a:tab pos="8070850" algn="l"/>
              </a:tabLst>
            </a:pPr>
            <a:r>
              <a:rPr lang="en-US" dirty="0" smtClean="0"/>
              <a:t>Larval rearing</a:t>
            </a:r>
            <a:endParaRPr lang="en-US" dirty="0" smtClean="0"/>
          </a:p>
          <a:p>
            <a:pPr marL="0" indent="0">
              <a:buNone/>
              <a:tabLst>
                <a:tab pos="8070850" algn="l"/>
              </a:tabLst>
            </a:pPr>
            <a:endParaRPr lang="en-US" dirty="0"/>
          </a:p>
        </p:txBody>
      </p:sp>
    </p:spTree>
    <p:extLst>
      <p:ext uri="{BB962C8B-B14F-4D97-AF65-F5344CB8AC3E}">
        <p14:creationId xmlns:p14="http://schemas.microsoft.com/office/powerpoint/2010/main" val="3484867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1743934" y="756875"/>
            <a:ext cx="5230682"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Arial" panose="020B0604020202020204" pitchFamily="34" charset="0"/>
              </a:rPr>
              <a:t>Dose of Pituitary Gland</a:t>
            </a:r>
            <a:endParaRPr lang="en-US" altLang="en-US" sz="3200" b="1" dirty="0" smtClean="0">
              <a:latin typeface="Arial" panose="020B0604020202020204" pitchFamily="34" charset="0"/>
            </a:endParaRPr>
          </a:p>
        </p:txBody>
      </p:sp>
      <p:sp>
        <p:nvSpPr>
          <p:cNvPr id="2" name="Rectangle 1"/>
          <p:cNvSpPr/>
          <p:nvPr/>
        </p:nvSpPr>
        <p:spPr>
          <a:xfrm>
            <a:off x="2019747" y="1533430"/>
            <a:ext cx="8341659" cy="4399915"/>
          </a:xfrm>
          <a:prstGeom prst="rect">
            <a:avLst/>
          </a:prstGeom>
        </p:spPr>
        <p:txBody>
          <a:bodyPr wrap="square">
            <a:spAutoFit/>
          </a:bodyPr>
          <a:lstStyle/>
          <a:p>
            <a:r>
              <a:rPr lang="en-US" sz="3200" dirty="0" smtClean="0">
                <a:solidFill>
                  <a:srgbClr val="000000"/>
                </a:solidFill>
                <a:latin typeface="Verdana" panose="020B0604030504040204" pitchFamily="34" charset="0"/>
              </a:rPr>
              <a:t>Two dos</a:t>
            </a:r>
            <a:r>
              <a:rPr lang="en-MY" altLang="en-US" sz="3200" dirty="0" smtClean="0">
                <a:solidFill>
                  <a:srgbClr val="000000"/>
                </a:solidFill>
                <a:latin typeface="Verdana" panose="020B0604030504040204" pitchFamily="34" charset="0"/>
              </a:rPr>
              <a:t>es:</a:t>
            </a:r>
          </a:p>
          <a:p>
            <a:endParaRPr lang="en-US" sz="2400" dirty="0" smtClean="0"/>
          </a:p>
          <a:p>
            <a:pPr algn="ctr"/>
            <a:r>
              <a:rPr lang="en-US" sz="3200" b="1" dirty="0" smtClean="0"/>
              <a:t>1st </a:t>
            </a:r>
            <a:r>
              <a:rPr lang="en-US" sz="3200" b="1" dirty="0"/>
              <a:t>dose</a:t>
            </a:r>
            <a:r>
              <a:rPr lang="en-US" sz="3200" dirty="0"/>
              <a:t/>
            </a:r>
            <a:br>
              <a:rPr lang="en-US" sz="3200" dirty="0"/>
            </a:br>
            <a:r>
              <a:rPr lang="en-US" sz="3200" dirty="0" smtClean="0"/>
              <a:t>PG-0.5 </a:t>
            </a:r>
            <a:r>
              <a:rPr lang="en-US" sz="3200" dirty="0"/>
              <a:t>mg/kg+ 0.5 ml distilled water</a:t>
            </a:r>
            <a:br>
              <a:rPr lang="en-US" sz="3200" dirty="0"/>
            </a:br>
            <a:r>
              <a:rPr lang="en-US" sz="3200" dirty="0"/>
              <a:t/>
            </a:r>
            <a:br>
              <a:rPr lang="en-US" sz="3200" dirty="0"/>
            </a:br>
            <a:r>
              <a:rPr lang="en-US" sz="3200" b="1" dirty="0"/>
              <a:t>after 6 hours</a:t>
            </a:r>
            <a:r>
              <a:rPr lang="en-US" sz="3200" dirty="0"/>
              <a:t/>
            </a:r>
            <a:br>
              <a:rPr lang="en-US" sz="3200" dirty="0"/>
            </a:br>
            <a:r>
              <a:rPr lang="en-US" sz="3200" dirty="0"/>
              <a:t/>
            </a:r>
            <a:br>
              <a:rPr lang="en-US" sz="3200" dirty="0"/>
            </a:br>
            <a:r>
              <a:rPr lang="en-US" sz="3200" b="1" dirty="0"/>
              <a:t>2nd dose</a:t>
            </a:r>
            <a:r>
              <a:rPr lang="en-US" sz="3200" dirty="0"/>
              <a:t/>
            </a:r>
            <a:br>
              <a:rPr lang="en-US" sz="3200" dirty="0"/>
            </a:br>
            <a:r>
              <a:rPr lang="en-US" sz="3200" dirty="0"/>
              <a:t>PG-7-8 mg/kg+ 0.5 ml distilled water</a:t>
            </a:r>
            <a:endParaRPr lang="ms-MY" sz="3200" dirty="0"/>
          </a:p>
        </p:txBody>
      </p:sp>
    </p:spTree>
    <p:extLst>
      <p:ext uri="{BB962C8B-B14F-4D97-AF65-F5344CB8AC3E}">
        <p14:creationId xmlns:p14="http://schemas.microsoft.com/office/powerpoint/2010/main" val="7723992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ADF71199-9CFE-469C-9126-9C2AA3BCDF52}" type="slidenum">
              <a:rPr lang="en-US" smtClean="0"/>
              <a:t>21</a:t>
            </a:fld>
            <a:endParaRPr lang="en-US" smtClean="0"/>
          </a:p>
        </p:txBody>
      </p:sp>
      <p:sp>
        <p:nvSpPr>
          <p:cNvPr id="16387" name="Text Box 2"/>
          <p:cNvSpPr txBox="1">
            <a:spLocks noChangeArrowheads="1"/>
          </p:cNvSpPr>
          <p:nvPr/>
        </p:nvSpPr>
        <p:spPr bwMode="auto">
          <a:xfrm>
            <a:off x="671830" y="729615"/>
            <a:ext cx="9538970" cy="4276090"/>
          </a:xfrm>
          <a:prstGeom prst="rect">
            <a:avLst/>
          </a:prstGeom>
          <a:noFill/>
          <a:ln w="9525">
            <a:noFill/>
            <a:miter lim="800000"/>
          </a:ln>
        </p:spPr>
        <p:txBody>
          <a:bodyPr wrap="square">
            <a:spAutoFit/>
          </a:bodyPr>
          <a:lstStyle/>
          <a:p>
            <a:pPr algn="just">
              <a:lnSpc>
                <a:spcPct val="140000"/>
              </a:lnSpc>
            </a:pPr>
            <a:r>
              <a:rPr lang="en-US" sz="3200" b="1" dirty="0" smtClean="0">
                <a:cs typeface="Times New Roman" panose="02020603050405020304" pitchFamily="18" charset="0"/>
              </a:rPr>
              <a:t>Injection </a:t>
            </a:r>
            <a:r>
              <a:rPr lang="en-US" sz="3200" b="1" dirty="0">
                <a:cs typeface="Times New Roman" panose="02020603050405020304" pitchFamily="18" charset="0"/>
              </a:rPr>
              <a:t>of </a:t>
            </a:r>
            <a:r>
              <a:rPr lang="en-US" sz="3200" b="1" dirty="0" smtClean="0">
                <a:cs typeface="Times New Roman" panose="02020603050405020304" pitchFamily="18" charset="0"/>
              </a:rPr>
              <a:t>Hormones</a:t>
            </a:r>
          </a:p>
          <a:p>
            <a:pPr algn="just">
              <a:lnSpc>
                <a:spcPct val="100000"/>
              </a:lnSpc>
            </a:pPr>
            <a:endParaRPr lang="en-MY" altLang="en-US" sz="1600" b="1" dirty="0">
              <a:cs typeface="Times New Roman" panose="02020603050405020304" pitchFamily="18" charset="0"/>
            </a:endParaRPr>
          </a:p>
          <a:p>
            <a:r>
              <a:rPr lang="en-US" sz="2400" dirty="0" err="1" smtClean="0"/>
              <a:t>i</a:t>
            </a:r>
            <a:r>
              <a:rPr lang="en-US" sz="2400" dirty="0" smtClean="0"/>
              <a:t>) Intraperitoneal </a:t>
            </a:r>
            <a:r>
              <a:rPr lang="en-US" sz="2400" dirty="0"/>
              <a:t>injection (</a:t>
            </a:r>
            <a:r>
              <a:rPr lang="en-US" sz="2400" dirty="0" smtClean="0"/>
              <a:t>IP)</a:t>
            </a:r>
            <a:endParaRPr lang="en-US" sz="2400" dirty="0"/>
          </a:p>
          <a:p>
            <a:pPr marL="457200" indent="-457200">
              <a:buFontTx/>
              <a:buChar char="-"/>
            </a:pPr>
            <a:r>
              <a:rPr lang="en-US" sz="2400" dirty="0" smtClean="0"/>
              <a:t>injection </a:t>
            </a:r>
            <a:r>
              <a:rPr lang="en-US" sz="2400" dirty="0"/>
              <a:t>of a substance into the </a:t>
            </a:r>
            <a:endParaRPr lang="en-US" sz="2400" dirty="0" smtClean="0"/>
          </a:p>
          <a:p>
            <a:r>
              <a:rPr lang="en-US" sz="2400" dirty="0" smtClean="0"/>
              <a:t>peritoneum </a:t>
            </a:r>
            <a:r>
              <a:rPr lang="en-US" sz="2400" dirty="0"/>
              <a:t>(body cavity).</a:t>
            </a:r>
          </a:p>
          <a:p>
            <a:pPr>
              <a:lnSpc>
                <a:spcPct val="140000"/>
              </a:lnSpc>
            </a:pPr>
            <a:endParaRPr lang="en-US" sz="2400" dirty="0"/>
          </a:p>
          <a:p>
            <a:pPr>
              <a:lnSpc>
                <a:spcPct val="140000"/>
              </a:lnSpc>
            </a:pPr>
            <a:r>
              <a:rPr lang="en-US" sz="2400" dirty="0" smtClean="0"/>
              <a:t>ii) Intramuscular </a:t>
            </a:r>
            <a:r>
              <a:rPr lang="en-US" sz="2400" dirty="0"/>
              <a:t>injection (IM)</a:t>
            </a:r>
            <a:endParaRPr lang="en-US" sz="2400" dirty="0">
              <a:cs typeface="Times New Roman" panose="02020603050405020304" pitchFamily="18" charset="0"/>
            </a:endParaRPr>
          </a:p>
          <a:p>
            <a:r>
              <a:rPr lang="en-US" sz="2400" dirty="0">
                <a:cs typeface="Times New Roman" panose="02020603050405020304" pitchFamily="18" charset="0"/>
              </a:rPr>
              <a:t>- dorsal muscles above the lateral line</a:t>
            </a:r>
          </a:p>
          <a:p>
            <a:r>
              <a:rPr lang="en-US" sz="2400" dirty="0">
                <a:cs typeface="Times New Roman" panose="02020603050405020304" pitchFamily="18" charset="0"/>
              </a:rPr>
              <a:t>- below the anterior part of the dorsal fin</a:t>
            </a:r>
          </a:p>
          <a:p>
            <a:r>
              <a:rPr lang="en-US" sz="2400" dirty="0">
                <a:cs typeface="Times New Roman" panose="02020603050405020304" pitchFamily="18" charset="0"/>
              </a:rPr>
              <a:t>- dorsal part of the caudal peduncle</a:t>
            </a:r>
            <a:endParaRPr lang="en-US" sz="2400" dirty="0"/>
          </a:p>
        </p:txBody>
      </p:sp>
      <p:pic>
        <p:nvPicPr>
          <p:cNvPr id="2" name="Picture 3"/>
          <p:cNvPicPr>
            <a:picLocks noChangeAspect="1" noChangeArrowheads="1"/>
          </p:cNvPicPr>
          <p:nvPr/>
        </p:nvPicPr>
        <p:blipFill>
          <a:blip r:embed="rId3" cstate="print"/>
          <a:srcRect/>
          <a:stretch>
            <a:fillRect/>
          </a:stretch>
        </p:blipFill>
        <p:spPr bwMode="auto">
          <a:xfrm>
            <a:off x="6352139" y="1354976"/>
            <a:ext cx="5152156" cy="3229168"/>
          </a:xfrm>
          <a:prstGeom prst="rect">
            <a:avLst/>
          </a:prstGeom>
          <a:noFill/>
          <a:ln w="9525">
            <a:noFill/>
            <a:miter lim="800000"/>
            <a:headEnd/>
            <a:tailEnd/>
          </a:ln>
        </p:spPr>
      </p:pic>
      <p:sp>
        <p:nvSpPr>
          <p:cNvPr id="4" name="Rectangle 3"/>
          <p:cNvSpPr/>
          <p:nvPr/>
        </p:nvSpPr>
        <p:spPr>
          <a:xfrm>
            <a:off x="7772252" y="833106"/>
            <a:ext cx="3058795" cy="521970"/>
          </a:xfrm>
          <a:prstGeom prst="rect">
            <a:avLst/>
          </a:prstGeom>
        </p:spPr>
        <p:txBody>
          <a:bodyPr wrap="none">
            <a:spAutoFit/>
          </a:bodyPr>
          <a:lstStyle/>
          <a:p>
            <a:pPr>
              <a:lnSpc>
                <a:spcPct val="140000"/>
              </a:lnSpc>
            </a:pPr>
            <a:r>
              <a:rPr lang="en-US" sz="2000" dirty="0"/>
              <a:t>Intramuscular injection (IM)</a:t>
            </a:r>
            <a:endParaRPr lang="en-US" sz="2000" dirty="0">
              <a:cs typeface="Times New Roman" panose="02020603050405020304" pitchFamily="18" charset="0"/>
            </a:endParaRPr>
          </a:p>
        </p:txBody>
      </p:sp>
      <p:sp>
        <p:nvSpPr>
          <p:cNvPr id="5" name="Rectangle 4"/>
          <p:cNvSpPr/>
          <p:nvPr/>
        </p:nvSpPr>
        <p:spPr>
          <a:xfrm>
            <a:off x="7373369" y="4584065"/>
            <a:ext cx="3274060" cy="398780"/>
          </a:xfrm>
          <a:prstGeom prst="rect">
            <a:avLst/>
          </a:prstGeom>
        </p:spPr>
        <p:txBody>
          <a:bodyPr wrap="none">
            <a:spAutoFit/>
          </a:bodyPr>
          <a:lstStyle/>
          <a:p>
            <a:r>
              <a:rPr lang="en-US" sz="2000" dirty="0" err="1"/>
              <a:t>Intraperitoneal</a:t>
            </a:r>
            <a:r>
              <a:rPr lang="en-US" sz="2000" dirty="0"/>
              <a:t> injection or IP </a:t>
            </a:r>
          </a:p>
        </p:txBody>
      </p:sp>
    </p:spTree>
    <p:extLst>
      <p:ext uri="{BB962C8B-B14F-4D97-AF65-F5344CB8AC3E}">
        <p14:creationId xmlns:p14="http://schemas.microsoft.com/office/powerpoint/2010/main" val="20550530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ircle(in)">
                                      <p:cBhvr>
                                        <p:cTn id="7" dur="2000"/>
                                        <p:tgtEl>
                                          <p:spTgt spid="1638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ADF71199-9CFE-469C-9126-9C2AA3BCDF52}" type="slidenum">
              <a:rPr lang="en-US" smtClean="0"/>
              <a:t>22</a:t>
            </a:fld>
            <a:endParaRPr lang="en-US" smtClean="0"/>
          </a:p>
        </p:txBody>
      </p:sp>
      <p:sp>
        <p:nvSpPr>
          <p:cNvPr id="16387" name="Text Box 2"/>
          <p:cNvSpPr txBox="1">
            <a:spLocks noChangeArrowheads="1"/>
          </p:cNvSpPr>
          <p:nvPr/>
        </p:nvSpPr>
        <p:spPr bwMode="auto">
          <a:xfrm>
            <a:off x="1002665" y="269240"/>
            <a:ext cx="9538970" cy="4866005"/>
          </a:xfrm>
          <a:prstGeom prst="rect">
            <a:avLst/>
          </a:prstGeom>
          <a:noFill/>
          <a:ln w="9525">
            <a:noFill/>
            <a:miter lim="800000"/>
          </a:ln>
        </p:spPr>
        <p:txBody>
          <a:bodyPr wrap="square">
            <a:spAutoFit/>
          </a:bodyPr>
          <a:lstStyle/>
          <a:p>
            <a:pPr algn="just">
              <a:lnSpc>
                <a:spcPct val="140000"/>
              </a:lnSpc>
            </a:pPr>
            <a:r>
              <a:rPr lang="en-US" sz="3200" b="1" dirty="0" smtClean="0">
                <a:cs typeface="Times New Roman" panose="02020603050405020304" pitchFamily="18" charset="0"/>
              </a:rPr>
              <a:t>Injection </a:t>
            </a:r>
            <a:r>
              <a:rPr lang="en-US" sz="3200" b="1" dirty="0">
                <a:cs typeface="Times New Roman" panose="02020603050405020304" pitchFamily="18" charset="0"/>
              </a:rPr>
              <a:t>of </a:t>
            </a:r>
            <a:r>
              <a:rPr lang="en-US" sz="3200" b="1" dirty="0" smtClean="0">
                <a:cs typeface="Times New Roman" panose="02020603050405020304" pitchFamily="18" charset="0"/>
              </a:rPr>
              <a:t>Hormones</a:t>
            </a:r>
          </a:p>
          <a:p>
            <a:pPr algn="just">
              <a:lnSpc>
                <a:spcPct val="100000"/>
              </a:lnSpc>
            </a:pPr>
            <a:endParaRPr lang="en-MY" altLang="en-US" sz="1600" b="1" dirty="0">
              <a:cs typeface="Times New Roman" panose="02020603050405020304" pitchFamily="18" charset="0"/>
            </a:endParaRPr>
          </a:p>
          <a:p>
            <a:r>
              <a:rPr lang="en-US" sz="2400" dirty="0" err="1" smtClean="0"/>
              <a:t>i</a:t>
            </a:r>
            <a:r>
              <a:rPr lang="en-US" sz="2400" dirty="0" smtClean="0"/>
              <a:t>) Intraperitoneal </a:t>
            </a:r>
            <a:r>
              <a:rPr lang="en-US" sz="2400" dirty="0"/>
              <a:t>injection (</a:t>
            </a:r>
            <a:r>
              <a:rPr lang="en-US" sz="2400" dirty="0" smtClean="0"/>
              <a:t>IP)</a:t>
            </a:r>
            <a:endParaRPr lang="en-US" sz="2400" dirty="0"/>
          </a:p>
          <a:p>
            <a:pPr indent="0">
              <a:buFontTx/>
              <a:buNone/>
            </a:pPr>
            <a:endParaRPr lang="en-US" sz="2400" dirty="0"/>
          </a:p>
          <a:p>
            <a:pPr>
              <a:lnSpc>
                <a:spcPct val="140000"/>
              </a:lnSpc>
            </a:pPr>
            <a:endParaRPr lang="en-US" sz="2400" dirty="0"/>
          </a:p>
          <a:p>
            <a:pPr>
              <a:lnSpc>
                <a:spcPct val="140000"/>
              </a:lnSpc>
            </a:pPr>
            <a:endParaRPr lang="en-US" sz="2400" dirty="0"/>
          </a:p>
          <a:p>
            <a:pPr>
              <a:lnSpc>
                <a:spcPct val="140000"/>
              </a:lnSpc>
            </a:pPr>
            <a:endParaRPr lang="en-US" sz="2400" dirty="0"/>
          </a:p>
          <a:p>
            <a:pPr>
              <a:lnSpc>
                <a:spcPct val="140000"/>
              </a:lnSpc>
            </a:pPr>
            <a:endParaRPr lang="en-US" sz="2400" dirty="0"/>
          </a:p>
          <a:p>
            <a:pPr>
              <a:lnSpc>
                <a:spcPct val="140000"/>
              </a:lnSpc>
            </a:pPr>
            <a:endParaRPr lang="en-US" sz="2400" dirty="0"/>
          </a:p>
          <a:p>
            <a:pPr>
              <a:lnSpc>
                <a:spcPct val="140000"/>
              </a:lnSpc>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305" y="1871980"/>
            <a:ext cx="241744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080" y="4196080"/>
            <a:ext cx="2764155" cy="219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3160" y="4443095"/>
            <a:ext cx="2418080" cy="133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Box 2"/>
          <p:cNvSpPr txBox="1">
            <a:spLocks noChangeArrowheads="1"/>
          </p:cNvSpPr>
          <p:nvPr/>
        </p:nvSpPr>
        <p:spPr bwMode="auto">
          <a:xfrm>
            <a:off x="5847080" y="510540"/>
            <a:ext cx="4777105" cy="1494155"/>
          </a:xfrm>
          <a:prstGeom prst="rect">
            <a:avLst/>
          </a:prstGeom>
          <a:noFill/>
          <a:ln w="9525">
            <a:noFill/>
            <a:miter lim="800000"/>
          </a:ln>
        </p:spPr>
        <p:txBody>
          <a:bodyPr wrap="square">
            <a:spAutoFit/>
          </a:bodyPr>
          <a:lstStyle/>
          <a:p>
            <a:pPr algn="just">
              <a:lnSpc>
                <a:spcPct val="140000"/>
              </a:lnSpc>
            </a:pPr>
            <a:endParaRPr lang="en-US" sz="2400" dirty="0"/>
          </a:p>
          <a:p>
            <a:pPr>
              <a:lnSpc>
                <a:spcPct val="140000"/>
              </a:lnSpc>
            </a:pPr>
            <a:r>
              <a:rPr lang="en-US" sz="2400" dirty="0" smtClean="0"/>
              <a:t>ii) Intramuscular </a:t>
            </a:r>
            <a:r>
              <a:rPr lang="en-US" sz="2400" dirty="0"/>
              <a:t>injection (IM)</a:t>
            </a:r>
            <a:endParaRPr lang="en-US" sz="2400" dirty="0">
              <a:cs typeface="Times New Roman" panose="02020603050405020304" pitchFamily="18" charset="0"/>
            </a:endParaRPr>
          </a:p>
          <a:p>
            <a:endParaRPr lang="en-US" sz="2400" dirty="0"/>
          </a:p>
        </p:txBody>
      </p:sp>
      <p:pic>
        <p:nvPicPr>
          <p:cNvPr id="1035" name="Picture 11"/>
          <p:cNvPicPr>
            <a:picLocks noChangeAspect="1" noChangeArrowheads="1"/>
          </p:cNvPicPr>
          <p:nvPr/>
        </p:nvPicPr>
        <p:blipFill>
          <a:blip r:embed="rId6" cstate="print"/>
          <a:srcRect/>
          <a:stretch>
            <a:fillRect/>
          </a:stretch>
        </p:blipFill>
        <p:spPr bwMode="auto">
          <a:xfrm>
            <a:off x="1308735" y="4023360"/>
            <a:ext cx="3235325" cy="2175510"/>
          </a:xfrm>
          <a:prstGeom prst="rect">
            <a:avLst/>
          </a:prstGeom>
          <a:noFill/>
          <a:ln w="9525">
            <a:noFill/>
            <a:miter lim="800000"/>
            <a:headEnd/>
            <a:tailEnd/>
          </a:ln>
        </p:spPr>
      </p:pic>
      <p:pic>
        <p:nvPicPr>
          <p:cNvPr id="3" name="Picture 2"/>
          <p:cNvPicPr>
            <a:picLocks noChangeAspect="1" noChangeArrowheads="1"/>
          </p:cNvPicPr>
          <p:nvPr/>
        </p:nvPicPr>
        <p:blipFill>
          <a:blip r:embed="rId7" cstate="print"/>
          <a:srcRect/>
          <a:stretch>
            <a:fillRect/>
          </a:stretch>
        </p:blipFill>
        <p:spPr bwMode="auto">
          <a:xfrm>
            <a:off x="5847080" y="1962150"/>
            <a:ext cx="2763520" cy="2070100"/>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a:off x="8789352" y="1962150"/>
            <a:ext cx="1752600" cy="2324100"/>
          </a:xfrm>
          <a:prstGeom prst="rect">
            <a:avLst/>
          </a:prstGeom>
          <a:noFill/>
          <a:ln w="9525">
            <a:noFill/>
            <a:miter lim="800000"/>
            <a:headEnd/>
            <a:tailEnd/>
          </a:ln>
        </p:spPr>
      </p:pic>
    </p:spTree>
    <p:extLst>
      <p:ext uri="{BB962C8B-B14F-4D97-AF65-F5344CB8AC3E}">
        <p14:creationId xmlns:p14="http://schemas.microsoft.com/office/powerpoint/2010/main" val="2446378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ircle(in)">
                                      <p:cBhvr>
                                        <p:cTn id="7" dur="2000"/>
                                        <p:tgtEl>
                                          <p:spTgt spid="16387"/>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circle(in)">
                                      <p:cBhvr>
                                        <p:cTn id="13" dur="2000"/>
                                        <p:tgtEl>
                                          <p:spTgt spid="1030"/>
                                        </p:tgtEl>
                                      </p:cBhvr>
                                    </p:animEffect>
                                  </p:childTnLst>
                                </p:cTn>
                              </p:par>
                              <p:par>
                                <p:cTn id="14" presetID="6" presetClass="entr" presetSubtype="16"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circle(in)">
                                      <p:cBhvr>
                                        <p:cTn id="16" dur="2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35"/>
                                        </p:tgtEl>
                                        <p:attrNameLst>
                                          <p:attrName>style.visibility</p:attrName>
                                        </p:attrNameLst>
                                      </p:cBhvr>
                                      <p:to>
                                        <p:strVal val="visible"/>
                                      </p:to>
                                    </p:set>
                                    <p:animEffect transition="in" filter="circle(in)">
                                      <p:cBhvr>
                                        <p:cTn id="26" dur="2000"/>
                                        <p:tgtEl>
                                          <p:spTgt spid="1035"/>
                                        </p:tgtEl>
                                      </p:cBhvr>
                                    </p:animEffect>
                                  </p:childTnLst>
                                </p:cTn>
                              </p:par>
                              <p:par>
                                <p:cTn id="27" presetID="6"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par>
                                <p:cTn id="30" presetID="6" presetClass="entr" presetSubtype="16" fill="hold" nodeType="with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circle(in)">
                                      <p:cBhvr>
                                        <p:cTn id="32"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788670" y="689610"/>
            <a:ext cx="5189220" cy="4965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ms-MY" sz="2800" b="1" dirty="0" smtClean="0">
                <a:latin typeface="Arial" panose="020B0604020202020204" pitchFamily="34" charset="0"/>
              </a:rPr>
              <a:t>Maturation process</a:t>
            </a:r>
          </a:p>
        </p:txBody>
      </p:sp>
      <p:sp>
        <p:nvSpPr>
          <p:cNvPr id="2" name="Rectangle 1"/>
          <p:cNvSpPr/>
          <p:nvPr/>
        </p:nvSpPr>
        <p:spPr>
          <a:xfrm>
            <a:off x="457422" y="1303187"/>
            <a:ext cx="11107049" cy="3415030"/>
          </a:xfrm>
          <a:prstGeom prst="rect">
            <a:avLst/>
          </a:prstGeom>
        </p:spPr>
        <p:txBody>
          <a:bodyPr wrap="square">
            <a:spAutoFit/>
          </a:bodyPr>
          <a:lstStyle/>
          <a:p>
            <a:pPr marL="342900" indent="-342900" algn="just">
              <a:buFont typeface="Arial" panose="020B0604020202020204" pitchFamily="34" charset="0"/>
              <a:buChar char="•"/>
            </a:pPr>
            <a:r>
              <a:rPr lang="en-US" sz="2400" dirty="0" smtClean="0"/>
              <a:t>The process of final maturation</a:t>
            </a:r>
            <a:r>
              <a:rPr lang="en-MY" altLang="en-US" sz="2400" dirty="0" smtClean="0"/>
              <a:t>;</a:t>
            </a:r>
          </a:p>
          <a:p>
            <a:pPr marL="800100" lvl="1" indent="-342900" algn="just">
              <a:buFont typeface="Arial" panose="020B0604020202020204" pitchFamily="34" charset="0"/>
              <a:buChar char="•"/>
            </a:pPr>
            <a:r>
              <a:rPr lang="en-US" sz="2400" dirty="0" smtClean="0"/>
              <a:t>migration of the nucleus to the animal pole</a:t>
            </a:r>
          </a:p>
          <a:p>
            <a:pPr marL="800100" lvl="1" indent="-342900" algn="just">
              <a:buFont typeface="Arial" panose="020B0604020202020204" pitchFamily="34" charset="0"/>
              <a:buChar char="•"/>
            </a:pPr>
            <a:r>
              <a:rPr lang="en-US" sz="2400" dirty="0" smtClean="0"/>
              <a:t>fusion of the yolk</a:t>
            </a:r>
          </a:p>
          <a:p>
            <a:pPr marL="800100" lvl="1" indent="-342900" algn="just">
              <a:buFont typeface="Arial" panose="020B0604020202020204" pitchFamily="34" charset="0"/>
              <a:buChar char="•"/>
            </a:pPr>
            <a:r>
              <a:rPr lang="en-US" sz="2400" dirty="0" smtClean="0"/>
              <a:t>breakdown of the germinal vesicle followed by first meiotic division</a:t>
            </a:r>
          </a:p>
          <a:p>
            <a:pPr marL="800100" lvl="1" indent="-342900" algn="just">
              <a:buFont typeface="Arial" panose="020B0604020202020204" pitchFamily="34" charset="0"/>
              <a:buChar char="•"/>
            </a:pPr>
            <a:r>
              <a:rPr lang="en-US" sz="2400" dirty="0" smtClean="0"/>
              <a:t>ovulation (rupture of the follicles and accumulation of the ripe eggs in the ovary cavity) </a:t>
            </a:r>
          </a:p>
          <a:p>
            <a:pPr marL="800100" lvl="1" indent="-342900" algn="just">
              <a:buFont typeface="Arial" panose="020B0604020202020204" pitchFamily="34" charset="0"/>
              <a:buChar char="•"/>
            </a:pPr>
            <a:r>
              <a:rPr lang="en-US" sz="2400" dirty="0" smtClean="0"/>
              <a:t>Once these processes start the eggs must either be spawned or stripped</a:t>
            </a:r>
          </a:p>
          <a:p>
            <a:pPr marL="342900" indent="-342900" algn="just">
              <a:buFont typeface="Arial" panose="020B0604020202020204" pitchFamily="34" charset="0"/>
              <a:buChar char="•"/>
            </a:pPr>
            <a:endParaRPr lang="en-US" sz="2400" dirty="0"/>
          </a:p>
          <a:p>
            <a:pPr indent="0" algn="just">
              <a:buFont typeface="Arial" panose="020B0604020202020204" pitchFamily="34" charset="0"/>
              <a:buNone/>
            </a:pPr>
            <a:r>
              <a:rPr lang="en-US" sz="2400" dirty="0" smtClean="0"/>
              <a:t> </a:t>
            </a:r>
            <a:endParaRPr lang="ms-MY" sz="2400" dirty="0"/>
          </a:p>
        </p:txBody>
      </p:sp>
    </p:spTree>
    <p:extLst>
      <p:ext uri="{BB962C8B-B14F-4D97-AF65-F5344CB8AC3E}">
        <p14:creationId xmlns:p14="http://schemas.microsoft.com/office/powerpoint/2010/main" val="11070121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p:nvPr/>
        </p:nvSpPr>
        <p:spPr>
          <a:xfrm>
            <a:off x="788894" y="689565"/>
            <a:ext cx="3227070"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s-MY" sz="2800" b="1" dirty="0" smtClean="0">
                <a:latin typeface="Arial" panose="020B0604020202020204" pitchFamily="34" charset="0"/>
              </a:rPr>
              <a:t>Stripping</a:t>
            </a:r>
          </a:p>
        </p:txBody>
      </p:sp>
      <p:sp>
        <p:nvSpPr>
          <p:cNvPr id="2" name="Rectangle 1"/>
          <p:cNvSpPr/>
          <p:nvPr/>
        </p:nvSpPr>
        <p:spPr>
          <a:xfrm>
            <a:off x="457422" y="1303187"/>
            <a:ext cx="11107049" cy="4524315"/>
          </a:xfrm>
          <a:prstGeom prst="rect">
            <a:avLst/>
          </a:prstGeom>
        </p:spPr>
        <p:txBody>
          <a:bodyPr wrap="square">
            <a:spAutoFit/>
          </a:bodyPr>
          <a:lstStyle/>
          <a:p>
            <a:pPr marL="342900" indent="-342900" algn="just">
              <a:buFont typeface="Arial" panose="020B0604020202020204" pitchFamily="34" charset="0"/>
              <a:buChar char="•"/>
            </a:pPr>
            <a:r>
              <a:rPr lang="en-US" sz="2400" dirty="0" smtClean="0"/>
              <a:t>It is a pressing method of releasing eggs and sperms from the fish abdomen;</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Should </a:t>
            </a:r>
            <a:r>
              <a:rPr lang="en-US" sz="2400" dirty="0"/>
              <a:t>be carried out as soon after ovulation as </a:t>
            </a:r>
            <a:r>
              <a:rPr lang="en-US" sz="2400" dirty="0" smtClean="0"/>
              <a:t>possible, so the fish should be checked after 6-12 hours final injecting;</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Before </a:t>
            </a:r>
            <a:r>
              <a:rPr lang="en-US" sz="2400" dirty="0"/>
              <a:t>stripping, both the male and female should be cleaned and dried around the vent with a soft towel because residual anesthetic will kill sperm</a:t>
            </a:r>
            <a:r>
              <a:rPr lang="en-US" sz="2400" dirty="0" smtClean="0"/>
              <a:t>.</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Water, fish “slime”, feces, and blood should not be allowed to mix with the gametes as they are stripped</a:t>
            </a:r>
            <a:r>
              <a:rPr lang="en-US" sz="2400" dirty="0" smtClean="0"/>
              <a:t>.</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smtClean="0"/>
              <a:t>e.g. All types of carp fishes are needed to strip for reproduction.  </a:t>
            </a:r>
            <a:endParaRPr lang="ms-MY" sz="2400" dirty="0"/>
          </a:p>
        </p:txBody>
      </p:sp>
    </p:spTree>
    <p:extLst>
      <p:ext uri="{BB962C8B-B14F-4D97-AF65-F5344CB8AC3E}">
        <p14:creationId xmlns:p14="http://schemas.microsoft.com/office/powerpoint/2010/main" val="13513601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ADF71199-9CFE-469C-9126-9C2AA3BCDF52}" type="slidenum">
              <a:rPr lang="en-US" smtClean="0"/>
              <a:t>25</a:t>
            </a:fld>
            <a:endParaRPr lang="en-US" smtClean="0"/>
          </a:p>
        </p:txBody>
      </p:sp>
      <p:pic>
        <p:nvPicPr>
          <p:cNvPr id="1029" name="Picture 5"/>
          <p:cNvPicPr>
            <a:picLocks noChangeAspect="1" noChangeArrowheads="1"/>
          </p:cNvPicPr>
          <p:nvPr/>
        </p:nvPicPr>
        <p:blipFill>
          <a:blip r:embed="rId3" cstate="print"/>
          <a:srcRect/>
          <a:stretch>
            <a:fillRect/>
          </a:stretch>
        </p:blipFill>
        <p:spPr bwMode="auto">
          <a:xfrm>
            <a:off x="6240256" y="2074037"/>
            <a:ext cx="5059021" cy="2890683"/>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605116" y="2097893"/>
            <a:ext cx="5096437" cy="2866828"/>
          </a:xfrm>
          <a:prstGeom prst="rect">
            <a:avLst/>
          </a:prstGeom>
          <a:noFill/>
          <a:ln w="9525">
            <a:noFill/>
            <a:miter lim="800000"/>
            <a:headEnd/>
            <a:tailEnd/>
          </a:ln>
        </p:spPr>
      </p:pic>
      <p:sp>
        <p:nvSpPr>
          <p:cNvPr id="2" name="Text Box 1"/>
          <p:cNvSpPr txBox="1"/>
          <p:nvPr/>
        </p:nvSpPr>
        <p:spPr>
          <a:xfrm>
            <a:off x="4185285" y="5295818"/>
            <a:ext cx="3515360" cy="368300"/>
          </a:xfrm>
          <a:prstGeom prst="rect">
            <a:avLst/>
          </a:prstGeom>
          <a:noFill/>
        </p:spPr>
        <p:txBody>
          <a:bodyPr wrap="square" rtlCol="0">
            <a:spAutoFit/>
          </a:bodyPr>
          <a:lstStyle/>
          <a:p>
            <a:pPr algn="ctr"/>
            <a:r>
              <a:rPr lang="en-MY" altLang="en-US" dirty="0"/>
              <a:t>Stripping off the eggs from female</a:t>
            </a:r>
          </a:p>
        </p:txBody>
      </p:sp>
      <p:sp>
        <p:nvSpPr>
          <p:cNvPr id="7" name="Title 1"/>
          <p:cNvSpPr txBox="1"/>
          <p:nvPr/>
        </p:nvSpPr>
        <p:spPr>
          <a:xfrm>
            <a:off x="457424" y="901655"/>
            <a:ext cx="3227070" cy="496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s-MY" sz="2800" b="1" dirty="0" smtClean="0">
                <a:latin typeface="Arial" panose="020B0604020202020204" pitchFamily="34" charset="0"/>
              </a:rPr>
              <a:t>Stripping method</a:t>
            </a:r>
            <a:endParaRPr lang="ms-MY" sz="2800" b="1" dirty="0">
              <a:latin typeface="Arial" panose="020B0604020202020204" pitchFamily="34" charset="0"/>
            </a:endParaRPr>
          </a:p>
        </p:txBody>
      </p:sp>
    </p:spTree>
    <p:extLst>
      <p:ext uri="{BB962C8B-B14F-4D97-AF65-F5344CB8AC3E}">
        <p14:creationId xmlns:p14="http://schemas.microsoft.com/office/powerpoint/2010/main" val="3206780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circle(in)">
                                      <p:cBhvr>
                                        <p:cTn id="10" dur="2000"/>
                                        <p:tgtEl>
                                          <p:spTgt spid="1033"/>
                                        </p:tgtEl>
                                      </p:cBhvr>
                                    </p:animEffect>
                                  </p:childTnLst>
                                </p:cTn>
                              </p:par>
                              <p:par>
                                <p:cTn id="11" presetID="6" presetClass="entr" presetSubtype="16"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circle(in)">
                                      <p:cBhvr>
                                        <p:cTn id="13"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4A37DC3A-A584-4AF0-A0D9-F58F05F36966}" type="slidenum">
              <a:rPr lang="en-US" smtClean="0"/>
              <a:t>26</a:t>
            </a:fld>
            <a:endParaRPr lang="en-US" smtClean="0"/>
          </a:p>
        </p:txBody>
      </p:sp>
      <p:sp>
        <p:nvSpPr>
          <p:cNvPr id="19459" name="Text Box 2"/>
          <p:cNvSpPr txBox="1">
            <a:spLocks noChangeArrowheads="1"/>
          </p:cNvSpPr>
          <p:nvPr/>
        </p:nvSpPr>
        <p:spPr bwMode="auto">
          <a:xfrm>
            <a:off x="981635" y="1295400"/>
            <a:ext cx="10372165" cy="4154170"/>
          </a:xfrm>
          <a:prstGeom prst="rect">
            <a:avLst/>
          </a:prstGeom>
          <a:noFill/>
          <a:ln w="9525">
            <a:noFill/>
            <a:miter lim="800000"/>
          </a:ln>
        </p:spPr>
        <p:txBody>
          <a:bodyPr wrap="square">
            <a:spAutoFit/>
          </a:bodyPr>
          <a:lstStyle/>
          <a:p>
            <a:r>
              <a:rPr lang="en-US" sz="2400" dirty="0">
                <a:cs typeface="Times New Roman" panose="02020603050405020304" pitchFamily="18" charset="0"/>
              </a:rPr>
              <a:t>Quantity of water added to sexual products during </a:t>
            </a:r>
            <a:r>
              <a:rPr lang="en-US" sz="2400" dirty="0" smtClean="0">
                <a:cs typeface="Times New Roman" panose="02020603050405020304" pitchFamily="18" charset="0"/>
              </a:rPr>
              <a:t>fertilization is </a:t>
            </a:r>
            <a:r>
              <a:rPr lang="en-US" sz="2400" dirty="0">
                <a:cs typeface="Times New Roman" panose="02020603050405020304" pitchFamily="18" charset="0"/>
              </a:rPr>
              <a:t>important to determine success.</a:t>
            </a:r>
          </a:p>
          <a:p>
            <a:endParaRPr lang="en-US" sz="2400" dirty="0">
              <a:cs typeface="Times New Roman" panose="02020603050405020304" pitchFamily="18" charset="0"/>
            </a:endParaRPr>
          </a:p>
          <a:p>
            <a:r>
              <a:rPr lang="en-US" sz="2400" dirty="0">
                <a:cs typeface="Times New Roman" panose="02020603050405020304" pitchFamily="18" charset="0"/>
              </a:rPr>
              <a:t>If too much water is added </a:t>
            </a:r>
          </a:p>
          <a:p>
            <a:r>
              <a:rPr lang="en-US" sz="2400" dirty="0">
                <a:cs typeface="Times New Roman" panose="02020603050405020304" pitchFamily="18" charset="0"/>
              </a:rPr>
              <a:t>	- sperms will not be able to reach the </a:t>
            </a:r>
            <a:r>
              <a:rPr lang="en-US" sz="2400" dirty="0" err="1">
                <a:cs typeface="Times New Roman" panose="02020603050405020304" pitchFamily="18" charset="0"/>
              </a:rPr>
              <a:t>micropyle</a:t>
            </a:r>
            <a:endParaRPr lang="en-US" sz="2400" dirty="0">
              <a:cs typeface="Times New Roman" panose="02020603050405020304" pitchFamily="18" charset="0"/>
            </a:endParaRPr>
          </a:p>
          <a:p>
            <a:endParaRPr lang="en-US" sz="2400" dirty="0">
              <a:cs typeface="Times New Roman" panose="02020603050405020304" pitchFamily="18" charset="0"/>
            </a:endParaRPr>
          </a:p>
          <a:p>
            <a:r>
              <a:rPr lang="en-US" sz="2400" dirty="0">
                <a:cs typeface="Times New Roman" panose="02020603050405020304" pitchFamily="18" charset="0"/>
              </a:rPr>
              <a:t>If too little water is added </a:t>
            </a:r>
          </a:p>
          <a:p>
            <a:r>
              <a:rPr lang="en-US" sz="2400" dirty="0">
                <a:cs typeface="Times New Roman" panose="02020603050405020304" pitchFamily="18" charset="0"/>
              </a:rPr>
              <a:t>	- </a:t>
            </a:r>
            <a:r>
              <a:rPr lang="en-US" sz="2400" dirty="0" err="1">
                <a:cs typeface="Times New Roman" panose="02020603050405020304" pitchFamily="18" charset="0"/>
              </a:rPr>
              <a:t>micropyle</a:t>
            </a:r>
            <a:r>
              <a:rPr lang="en-US" sz="2400" dirty="0">
                <a:cs typeface="Times New Roman" panose="02020603050405020304" pitchFamily="18" charset="0"/>
              </a:rPr>
              <a:t> of an egg get blocked by other eggs</a:t>
            </a:r>
          </a:p>
          <a:p>
            <a:endParaRPr lang="en-US" sz="2400" dirty="0"/>
          </a:p>
          <a:p>
            <a:r>
              <a:rPr lang="en-US" sz="2400" dirty="0"/>
              <a:t>Eggs must be stirred continuously until they are placed in the hatching tanks as the eggs become sticky and without stirring will stick together into one clump.</a:t>
            </a:r>
          </a:p>
        </p:txBody>
      </p:sp>
      <p:sp>
        <p:nvSpPr>
          <p:cNvPr id="4" name="Title 1"/>
          <p:cNvSpPr txBox="1"/>
          <p:nvPr/>
        </p:nvSpPr>
        <p:spPr>
          <a:xfrm>
            <a:off x="981932" y="705468"/>
            <a:ext cx="6091295" cy="5901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ms-MY" sz="3200" b="1" dirty="0" smtClean="0">
                <a:latin typeface="+mn-lt"/>
              </a:rPr>
              <a:t>Fertilization</a:t>
            </a:r>
            <a:endParaRPr lang="en-MY" altLang="ms-MY" sz="3200" b="1" dirty="0">
              <a:latin typeface="+mn-lt"/>
            </a:endParaRPr>
          </a:p>
        </p:txBody>
      </p:sp>
    </p:spTree>
    <p:extLst>
      <p:ext uri="{BB962C8B-B14F-4D97-AF65-F5344CB8AC3E}">
        <p14:creationId xmlns:p14="http://schemas.microsoft.com/office/powerpoint/2010/main" val="664517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ircle(in)">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4A37DC3A-A584-4AF0-A0D9-F58F05F36966}" type="slidenum">
              <a:rPr lang="en-US" smtClean="0"/>
              <a:t>27</a:t>
            </a:fld>
            <a:endParaRPr lang="en-US" smtClean="0"/>
          </a:p>
        </p:txBody>
      </p:sp>
      <p:sp>
        <p:nvSpPr>
          <p:cNvPr id="19459" name="Text Box 2"/>
          <p:cNvSpPr txBox="1">
            <a:spLocks noChangeArrowheads="1"/>
          </p:cNvSpPr>
          <p:nvPr/>
        </p:nvSpPr>
        <p:spPr bwMode="auto">
          <a:xfrm>
            <a:off x="981635" y="1094105"/>
            <a:ext cx="10372165" cy="5262245"/>
          </a:xfrm>
          <a:prstGeom prst="rect">
            <a:avLst/>
          </a:prstGeom>
          <a:noFill/>
          <a:ln w="9525">
            <a:noFill/>
            <a:miter lim="800000"/>
          </a:ln>
        </p:spPr>
        <p:txBody>
          <a:bodyPr wrap="square">
            <a:spAutoFit/>
          </a:bodyPr>
          <a:lstStyle/>
          <a:p>
            <a:r>
              <a:rPr lang="en-MY" altLang="en-US" sz="2400" dirty="0">
                <a:cs typeface="Times New Roman" panose="02020603050405020304" pitchFamily="18" charset="0"/>
              </a:rPr>
              <a:t>Some incubation techniques;</a:t>
            </a:r>
          </a:p>
          <a:p>
            <a:pPr marL="342900" indent="-342900">
              <a:buFont typeface="Arial" panose="020B0604020202020204" pitchFamily="34" charset="0"/>
              <a:buChar char="•"/>
            </a:pPr>
            <a:r>
              <a:rPr lang="en-US" sz="2400" dirty="0">
                <a:cs typeface="Times New Roman" panose="02020603050405020304" pitchFamily="18" charset="0"/>
              </a:rPr>
              <a:t>The eggs are spread out on the bottom of a concrete basin. </a:t>
            </a:r>
          </a:p>
          <a:p>
            <a:pPr marL="342900" indent="-342900">
              <a:buFont typeface="Arial" panose="020B0604020202020204" pitchFamily="34" charset="0"/>
              <a:buChar char="•"/>
            </a:pPr>
            <a:r>
              <a:rPr lang="en-US" sz="2400" dirty="0">
                <a:cs typeface="Times New Roman" panose="02020603050405020304" pitchFamily="18" charset="0"/>
              </a:rPr>
              <a:t>The eggs are spread out on a screen (mesh size 1 mm) which is placed on the bottom of a concrete basin. </a:t>
            </a:r>
          </a:p>
          <a:p>
            <a:pPr marL="342900" indent="-342900">
              <a:buFont typeface="Arial" panose="020B0604020202020204" pitchFamily="34" charset="0"/>
              <a:buChar char="•"/>
            </a:pPr>
            <a:r>
              <a:rPr lang="en-US" sz="2400" dirty="0">
                <a:cs typeface="Times New Roman" panose="02020603050405020304" pitchFamily="18" charset="0"/>
              </a:rPr>
              <a:t>The eggs are allowed to “stick” to the roots of floating water hyacinth (Eichhornia crassipes) placed within a happa made from mosquito netting (mesh size 0.5 mm) located within a concrete basin with running water or in a pond. </a:t>
            </a:r>
          </a:p>
          <a:p>
            <a:pPr marL="342900" indent="-342900">
              <a:buFont typeface="Arial" panose="020B0604020202020204" pitchFamily="34" charset="0"/>
              <a:buChar char="•"/>
            </a:pPr>
            <a:r>
              <a:rPr lang="en-US" sz="2400" dirty="0">
                <a:cs typeface="Times New Roman" panose="02020603050405020304" pitchFamily="18" charset="0"/>
              </a:rPr>
              <a:t>The eggs are allowed to “stick” to the roots of floating Nile cabbage/water lettuce (</a:t>
            </a:r>
            <a:r>
              <a:rPr lang="en-US" sz="2400" i="1" dirty="0">
                <a:cs typeface="Times New Roman" panose="02020603050405020304" pitchFamily="18" charset="0"/>
              </a:rPr>
              <a:t>Pistia stratiotes</a:t>
            </a:r>
            <a:r>
              <a:rPr lang="en-US" sz="2400" dirty="0">
                <a:cs typeface="Times New Roman" panose="02020603050405020304" pitchFamily="18" charset="0"/>
              </a:rPr>
              <a:t>) placed within a happa located in a concrete basin. </a:t>
            </a:r>
          </a:p>
          <a:p>
            <a:pPr marL="342900" indent="-342900">
              <a:buFont typeface="Arial" panose="020B0604020202020204" pitchFamily="34" charset="0"/>
              <a:buChar char="•"/>
            </a:pPr>
            <a:r>
              <a:rPr lang="en-US" sz="2400" dirty="0">
                <a:cs typeface="Times New Roman" panose="02020603050405020304" pitchFamily="18" charset="0"/>
              </a:rPr>
              <a:t>The eggs are allowed to “stick” to a brush which floats inside a concrete basin or happa. </a:t>
            </a:r>
          </a:p>
          <a:p>
            <a:pPr marL="342900" indent="-342900">
              <a:buFont typeface="Arial" panose="020B0604020202020204" pitchFamily="34" charset="0"/>
              <a:buChar char="•"/>
            </a:pPr>
            <a:r>
              <a:rPr lang="en-US" sz="2400" dirty="0">
                <a:cs typeface="Times New Roman" panose="02020603050405020304" pitchFamily="18" charset="0"/>
              </a:rPr>
              <a:t>It is also possible to incubate eggs and hatchlings in stagnant water, using oil drums/barrels, or inside a happa placed in a pond. </a:t>
            </a:r>
          </a:p>
        </p:txBody>
      </p:sp>
      <p:sp>
        <p:nvSpPr>
          <p:cNvPr id="4" name="Title 1"/>
          <p:cNvSpPr txBox="1"/>
          <p:nvPr/>
        </p:nvSpPr>
        <p:spPr>
          <a:xfrm>
            <a:off x="981932" y="506713"/>
            <a:ext cx="6091295" cy="5901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ms-MY" sz="3200" b="1" dirty="0">
                <a:latin typeface="+mn-lt"/>
              </a:rPr>
              <a:t>Incubation</a:t>
            </a:r>
          </a:p>
        </p:txBody>
      </p:sp>
    </p:spTree>
    <p:extLst>
      <p:ext uri="{BB962C8B-B14F-4D97-AF65-F5344CB8AC3E}">
        <p14:creationId xmlns:p14="http://schemas.microsoft.com/office/powerpoint/2010/main" val="1292254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ircle(in)">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A32561A4-715A-47BE-8488-E9750D6C0BB5}" type="slidenum">
              <a:rPr lang="en-US" smtClean="0"/>
              <a:t>28</a:t>
            </a:fld>
            <a:endParaRPr lang="en-US" smtClean="0"/>
          </a:p>
        </p:txBody>
      </p:sp>
      <p:sp>
        <p:nvSpPr>
          <p:cNvPr id="4" name="Text Box 2"/>
          <p:cNvSpPr txBox="1">
            <a:spLocks noChangeArrowheads="1"/>
          </p:cNvSpPr>
          <p:nvPr/>
        </p:nvSpPr>
        <p:spPr bwMode="auto">
          <a:xfrm>
            <a:off x="732155" y="423545"/>
            <a:ext cx="10295890" cy="521970"/>
          </a:xfrm>
          <a:prstGeom prst="rect">
            <a:avLst/>
          </a:prstGeom>
          <a:noFill/>
          <a:ln w="9525">
            <a:noFill/>
            <a:miter lim="800000"/>
          </a:ln>
        </p:spPr>
        <p:txBody>
          <a:bodyPr wrap="square">
            <a:spAutoFit/>
          </a:bodyPr>
          <a:lstStyle/>
          <a:p>
            <a:pPr>
              <a:defRPr/>
            </a:pPr>
            <a:r>
              <a:rPr lang="en-US" sz="2800" b="1" dirty="0" smtClean="0">
                <a:latin typeface="Arial" panose="020B0604020202020204" pitchFamily="34" charset="0"/>
                <a:cs typeface="Times New Roman" panose="02020603050405020304" pitchFamily="18" charset="0"/>
              </a:rPr>
              <a:t>Seed production techniques of some important fishes:</a:t>
            </a:r>
          </a:p>
        </p:txBody>
      </p:sp>
      <p:graphicFrame>
        <p:nvGraphicFramePr>
          <p:cNvPr id="2" name="Table 1"/>
          <p:cNvGraphicFramePr>
            <a:graphicFrameLocks noGrp="1"/>
          </p:cNvGraphicFramePr>
          <p:nvPr/>
        </p:nvGraphicFramePr>
        <p:xfrm>
          <a:off x="786877" y="1047602"/>
          <a:ext cx="10618694" cy="5308600"/>
        </p:xfrm>
        <a:graphic>
          <a:graphicData uri="http://schemas.openxmlformats.org/drawingml/2006/table">
            <a:tbl>
              <a:tblPr firstRow="1" bandRow="1">
                <a:tableStyleId>{5C22544A-7EE6-4342-B048-85BDC9FD1C3A}</a:tableStyleId>
              </a:tblPr>
              <a:tblGrid>
                <a:gridCol w="1717040">
                  <a:extLst>
                    <a:ext uri="{9D8B030D-6E8A-4147-A177-3AD203B41FA5}">
                      <a16:colId xmlns:a16="http://schemas.microsoft.com/office/drawing/2014/main" val="20000"/>
                    </a:ext>
                  </a:extLst>
                </a:gridCol>
                <a:gridCol w="8901654">
                  <a:extLst>
                    <a:ext uri="{9D8B030D-6E8A-4147-A177-3AD203B41FA5}">
                      <a16:colId xmlns:a16="http://schemas.microsoft.com/office/drawing/2014/main" val="20001"/>
                    </a:ext>
                  </a:extLst>
                </a:gridCol>
              </a:tblGrid>
              <a:tr h="370840">
                <a:tc>
                  <a:txBody>
                    <a:bodyPr/>
                    <a:lstStyle/>
                    <a:p>
                      <a:r>
                        <a:rPr lang="en-US" dirty="0" smtClean="0"/>
                        <a:t>Fish group</a:t>
                      </a:r>
                      <a:endParaRPr lang="ms-MY" dirty="0"/>
                    </a:p>
                  </a:txBody>
                  <a:tcPr/>
                </a:tc>
                <a:tc>
                  <a:txBody>
                    <a:bodyPr/>
                    <a:lstStyle/>
                    <a:p>
                      <a:r>
                        <a:rPr lang="en-US" dirty="0" smtClean="0"/>
                        <a:t>Seed production technique</a:t>
                      </a:r>
                      <a:endParaRPr lang="ms-MY" dirty="0"/>
                    </a:p>
                  </a:txBody>
                  <a:tcPr/>
                </a:tc>
                <a:extLst>
                  <a:ext uri="{0D108BD9-81ED-4DB2-BD59-A6C34878D82A}">
                    <a16:rowId xmlns:a16="http://schemas.microsoft.com/office/drawing/2014/main" val="10000"/>
                  </a:ext>
                </a:extLst>
              </a:tr>
              <a:tr h="370840">
                <a:tc>
                  <a:txBody>
                    <a:bodyPr/>
                    <a:lstStyle/>
                    <a:p>
                      <a:r>
                        <a:rPr lang="en-US" dirty="0" smtClean="0"/>
                        <a:t>Common carp</a:t>
                      </a:r>
                    </a:p>
                    <a:p>
                      <a:r>
                        <a:rPr lang="en-US" dirty="0" smtClean="0"/>
                        <a:t>(Natural method</a:t>
                      </a:r>
                      <a:r>
                        <a:rPr lang="en-US" baseline="0" dirty="0" smtClean="0"/>
                        <a:t> with or without injection)</a:t>
                      </a:r>
                      <a:endParaRPr lang="ms-MY" dirty="0"/>
                    </a:p>
                  </a:txBody>
                  <a:tcPr/>
                </a:tc>
                <a:tc>
                  <a:txBody>
                    <a:bodyPr/>
                    <a:lstStyle/>
                    <a:p>
                      <a:pPr marL="285750" indent="-285750">
                        <a:buFont typeface="Arial" panose="020B0604020202020204" pitchFamily="34" charset="0"/>
                        <a:buChar char="•"/>
                      </a:pPr>
                      <a:r>
                        <a:rPr lang="en-US" dirty="0" smtClean="0"/>
                        <a:t>Temperature 18-22</a:t>
                      </a:r>
                      <a:r>
                        <a:rPr lang="en-US" dirty="0" smtClean="0">
                          <a:sym typeface="Symbol" panose="05050102010706020507" pitchFamily="18" charset="2"/>
                        </a:rPr>
                        <a:t></a:t>
                      </a:r>
                      <a:r>
                        <a:rPr lang="en-US" dirty="0" smtClean="0"/>
                        <a:t>C (max 25</a:t>
                      </a:r>
                      <a:r>
                        <a:rPr lang="en-US" dirty="0" smtClean="0">
                          <a:sym typeface="Symbol" panose="05050102010706020507" pitchFamily="18" charset="2"/>
                        </a:rPr>
                        <a:t></a:t>
                      </a:r>
                      <a:r>
                        <a:rPr lang="en-US" dirty="0" smtClean="0"/>
                        <a:t>C);</a:t>
                      </a:r>
                    </a:p>
                    <a:p>
                      <a:pPr marL="285750" indent="-285750">
                        <a:buFont typeface="Arial" panose="020B0604020202020204" pitchFamily="34" charset="0"/>
                        <a:buChar char="•"/>
                      </a:pPr>
                      <a:r>
                        <a:rPr lang="en-US" dirty="0" smtClean="0"/>
                        <a:t>Ponds should</a:t>
                      </a:r>
                      <a:r>
                        <a:rPr lang="en-US" baseline="0" dirty="0" smtClean="0"/>
                        <a:t> be small, 100-1000m</a:t>
                      </a:r>
                      <a:r>
                        <a:rPr lang="en-US" baseline="30000" dirty="0" smtClean="0"/>
                        <a:t>2</a:t>
                      </a:r>
                      <a:r>
                        <a:rPr lang="en-US" baseline="0" dirty="0" smtClean="0"/>
                        <a:t>, shallow </a:t>
                      </a:r>
                      <a:r>
                        <a:rPr lang="en-US" sz="1800" b="0" i="0" kern="1200" dirty="0" smtClean="0">
                          <a:solidFill>
                            <a:schemeClr val="dk1"/>
                          </a:solidFill>
                          <a:effectLst/>
                          <a:latin typeface="+mn-lt"/>
                          <a:ea typeface="+mn-ea"/>
                          <a:cs typeface="+mn-cs"/>
                        </a:rPr>
                        <a:t>and one places “</a:t>
                      </a:r>
                      <a:r>
                        <a:rPr lang="en-US" sz="1800" b="0" i="0" kern="1200" dirty="0" err="1" smtClean="0">
                          <a:solidFill>
                            <a:schemeClr val="dk1"/>
                          </a:solidFill>
                          <a:effectLst/>
                          <a:latin typeface="+mn-lt"/>
                          <a:ea typeface="+mn-ea"/>
                          <a:cs typeface="+mn-cs"/>
                        </a:rPr>
                        <a:t>kakabans</a:t>
                      </a:r>
                      <a:r>
                        <a:rPr lang="en-US" sz="1800" b="0" i="0" kern="1200" dirty="0" smtClean="0">
                          <a:solidFill>
                            <a:schemeClr val="dk1"/>
                          </a:solidFill>
                          <a:effectLst/>
                          <a:latin typeface="+mn-lt"/>
                          <a:ea typeface="+mn-ea"/>
                          <a:cs typeface="+mn-cs"/>
                        </a:rPr>
                        <a:t>” or bunches of grasses to collect the eggs at 20 to 30 cm from the surface;</a:t>
                      </a:r>
                      <a:endParaRPr lang="en-US" baseline="0" dirty="0" smtClean="0"/>
                    </a:p>
                    <a:p>
                      <a:pPr marL="285750" indent="-285750">
                        <a:buFont typeface="Arial" panose="020B0604020202020204" pitchFamily="34" charset="0"/>
                        <a:buChar char="•"/>
                      </a:pPr>
                      <a:r>
                        <a:rPr lang="en-US" baseline="0" dirty="0" smtClean="0"/>
                        <a:t>Submerged aquatic plants covered the pond bottom, </a:t>
                      </a:r>
                      <a:r>
                        <a:rPr lang="en-US" sz="1800" b="0" i="0" kern="1200" dirty="0" smtClean="0">
                          <a:solidFill>
                            <a:schemeClr val="dk1"/>
                          </a:solidFill>
                          <a:effectLst/>
                          <a:latin typeface="+mn-lt"/>
                          <a:ea typeface="+mn-ea"/>
                          <a:cs typeface="+mn-cs"/>
                        </a:rPr>
                        <a:t>clean water, rich in dissolved oxygen and little turbidity, and stable </a:t>
                      </a:r>
                      <a:r>
                        <a:rPr lang="en-US" sz="1800" b="0" i="0" kern="1200" dirty="0" err="1" smtClean="0">
                          <a:solidFill>
                            <a:schemeClr val="dk1"/>
                          </a:solidFill>
                          <a:effectLst/>
                          <a:latin typeface="+mn-lt"/>
                          <a:ea typeface="+mn-ea"/>
                          <a:cs typeface="+mn-cs"/>
                        </a:rPr>
                        <a:t>meterologic</a:t>
                      </a:r>
                      <a:r>
                        <a:rPr lang="en-US" sz="1800" b="0" i="0" kern="1200" dirty="0" smtClean="0">
                          <a:solidFill>
                            <a:schemeClr val="dk1"/>
                          </a:solidFill>
                          <a:effectLst/>
                          <a:latin typeface="+mn-lt"/>
                          <a:ea typeface="+mn-ea"/>
                          <a:cs typeface="+mn-cs"/>
                        </a:rPr>
                        <a:t> conditions;</a:t>
                      </a:r>
                    </a:p>
                    <a:p>
                      <a:pPr marL="285750" indent="-285750">
                        <a:buFont typeface="Arial" panose="020B0604020202020204" pitchFamily="34" charset="0"/>
                        <a:buChar char="•"/>
                      </a:pPr>
                      <a:r>
                        <a:rPr lang="en-US" sz="1800" b="0" i="0" kern="1200" dirty="0" err="1" smtClean="0">
                          <a:solidFill>
                            <a:schemeClr val="dk1"/>
                          </a:solidFill>
                          <a:effectLst/>
                          <a:latin typeface="+mn-lt"/>
                          <a:ea typeface="+mn-ea"/>
                          <a:cs typeface="+mn-cs"/>
                        </a:rPr>
                        <a:t>Broodstocks</a:t>
                      </a:r>
                      <a:r>
                        <a:rPr lang="en-US" sz="1800" b="0" i="0" kern="1200" dirty="0" smtClean="0">
                          <a:solidFill>
                            <a:schemeClr val="dk1"/>
                          </a:solidFill>
                          <a:effectLst/>
                          <a:latin typeface="+mn-lt"/>
                          <a:ea typeface="+mn-ea"/>
                          <a:cs typeface="+mn-cs"/>
                        </a:rPr>
                        <a:t> (male</a:t>
                      </a:r>
                      <a:r>
                        <a:rPr lang="en-US" sz="1800" b="0" i="0" kern="1200" baseline="0" dirty="0" smtClean="0">
                          <a:solidFill>
                            <a:schemeClr val="dk1"/>
                          </a:solidFill>
                          <a:effectLst/>
                          <a:latin typeface="+mn-lt"/>
                          <a:ea typeface="+mn-ea"/>
                          <a:cs typeface="+mn-cs"/>
                        </a:rPr>
                        <a:t> and female)</a:t>
                      </a:r>
                      <a:r>
                        <a:rPr lang="en-US" sz="1800" b="0" i="0" kern="1200" dirty="0" smtClean="0">
                          <a:solidFill>
                            <a:schemeClr val="dk1"/>
                          </a:solidFill>
                          <a:effectLst/>
                          <a:latin typeface="+mn-lt"/>
                          <a:ea typeface="+mn-ea"/>
                          <a:cs typeface="+mn-cs"/>
                        </a:rPr>
                        <a:t> received an injection of pituitary extract for quick response at a dose of 2 to 3.5 mg/kg using an intramuscular injection and released in</a:t>
                      </a:r>
                      <a:r>
                        <a:rPr lang="en-US" sz="1800" b="0" i="0" kern="1200" baseline="0" dirty="0" smtClean="0">
                          <a:solidFill>
                            <a:schemeClr val="dk1"/>
                          </a:solidFill>
                          <a:effectLst/>
                          <a:latin typeface="+mn-lt"/>
                          <a:ea typeface="+mn-ea"/>
                          <a:cs typeface="+mn-cs"/>
                        </a:rPr>
                        <a:t> the waterbody</a:t>
                      </a:r>
                      <a:endParaRPr lang="en-US" sz="1800" b="0" i="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Within 12-24 hours, the eggs are seen on the </a:t>
                      </a:r>
                      <a:r>
                        <a:rPr lang="en-US" sz="1800" b="0" i="0" kern="1200" dirty="0" err="1" smtClean="0">
                          <a:solidFill>
                            <a:schemeClr val="dk1"/>
                          </a:solidFill>
                          <a:effectLst/>
                          <a:latin typeface="+mn-lt"/>
                          <a:ea typeface="+mn-ea"/>
                          <a:cs typeface="+mn-cs"/>
                        </a:rPr>
                        <a:t>kakabans</a:t>
                      </a:r>
                      <a:r>
                        <a:rPr lang="en-US" sz="1800" b="0" i="0" kern="1200" dirty="0" smtClean="0">
                          <a:solidFill>
                            <a:schemeClr val="dk1"/>
                          </a:solidFill>
                          <a:effectLst/>
                          <a:latin typeface="+mn-lt"/>
                          <a:ea typeface="+mn-ea"/>
                          <a:cs typeface="+mn-cs"/>
                        </a:rPr>
                        <a:t>, they can be picked up and transferred to a hatching pond or first stage larval pond</a:t>
                      </a:r>
                    </a:p>
                    <a:p>
                      <a:pPr marL="285750" indent="-285750">
                        <a:buFont typeface="Arial" panose="020B0604020202020204" pitchFamily="34" charset="0"/>
                        <a:buChar char="•"/>
                      </a:pPr>
                      <a:endParaRPr lang="ms-MY" sz="600" dirty="0"/>
                    </a:p>
                  </a:txBody>
                  <a:tcPr/>
                </a:tc>
                <a:extLst>
                  <a:ext uri="{0D108BD9-81ED-4DB2-BD59-A6C34878D82A}">
                    <a16:rowId xmlns:a16="http://schemas.microsoft.com/office/drawing/2014/main" val="10001"/>
                  </a:ext>
                </a:extLst>
              </a:tr>
              <a:tr h="370840">
                <a:tc>
                  <a:txBody>
                    <a:bodyPr/>
                    <a:lstStyle/>
                    <a:p>
                      <a:r>
                        <a:rPr lang="en-US" dirty="0" smtClean="0"/>
                        <a:t>Common carp</a:t>
                      </a:r>
                    </a:p>
                    <a:p>
                      <a:r>
                        <a:rPr lang="en-US" dirty="0" smtClean="0"/>
                        <a:t>(Artificial breeding</a:t>
                      </a:r>
                      <a:r>
                        <a:rPr lang="en-US" baseline="0" dirty="0" smtClean="0"/>
                        <a:t>)</a:t>
                      </a:r>
                      <a:endParaRPr lang="ms-MY" dirty="0" smtClean="0"/>
                    </a:p>
                    <a:p>
                      <a:endParaRPr lang="ms-MY" dirty="0"/>
                    </a:p>
                  </a:txBody>
                  <a:tcPr/>
                </a:tc>
                <a:tc>
                  <a:txBody>
                    <a:bodyPr/>
                    <a:lstStyle/>
                    <a:p>
                      <a:pPr marL="285750" indent="-285750">
                        <a:buFont typeface="Arial" panose="020B0604020202020204" pitchFamily="34" charset="0"/>
                        <a:buChar char="•"/>
                      </a:pPr>
                      <a:r>
                        <a:rPr lang="en-US" dirty="0" smtClean="0"/>
                        <a:t>Room Temperature</a:t>
                      </a:r>
                      <a:r>
                        <a:rPr lang="en-US" baseline="0" dirty="0" smtClean="0"/>
                        <a:t> min19</a:t>
                      </a:r>
                      <a:r>
                        <a:rPr lang="en-US" dirty="0" smtClean="0">
                          <a:sym typeface="Symbol" panose="05050102010706020507" pitchFamily="18" charset="2"/>
                        </a:rPr>
                        <a:t></a:t>
                      </a:r>
                      <a:r>
                        <a:rPr lang="en-US" dirty="0" smtClean="0"/>
                        <a:t>C, max 30</a:t>
                      </a:r>
                      <a:r>
                        <a:rPr lang="en-US" dirty="0" smtClean="0">
                          <a:sym typeface="Symbol" panose="05050102010706020507" pitchFamily="18" charset="2"/>
                        </a:rPr>
                        <a:t></a:t>
                      </a:r>
                      <a:r>
                        <a:rPr lang="en-US" dirty="0" smtClean="0"/>
                        <a:t>C</a:t>
                      </a:r>
                    </a:p>
                    <a:p>
                      <a:pPr marL="285750" indent="-285750">
                        <a:buFont typeface="Arial" panose="020B0604020202020204" pitchFamily="34" charset="0"/>
                        <a:buChar char="•"/>
                      </a:pPr>
                      <a:r>
                        <a:rPr lang="en-US" dirty="0" smtClean="0"/>
                        <a:t>Pituitary extract are used in two times (6 hours interval) for female (first </a:t>
                      </a:r>
                      <a:r>
                        <a:rPr lang="en-US" sz="1800" b="0" i="0" kern="1200" dirty="0" smtClean="0">
                          <a:solidFill>
                            <a:schemeClr val="dk1"/>
                          </a:solidFill>
                          <a:effectLst/>
                          <a:latin typeface="+mn-lt"/>
                          <a:ea typeface="+mn-ea"/>
                          <a:cs typeface="+mn-cs"/>
                        </a:rPr>
                        <a:t>0.3 to 0.5 mg/kg and second 3.5 to 6 mg/kg) </a:t>
                      </a:r>
                      <a:r>
                        <a:rPr lang="en-US" dirty="0" smtClean="0"/>
                        <a:t>,</a:t>
                      </a:r>
                      <a:r>
                        <a:rPr lang="en-US" baseline="0" dirty="0" smtClean="0"/>
                        <a:t> one time for male </a:t>
                      </a:r>
                      <a:r>
                        <a:rPr lang="en-US" sz="1800" b="0" i="0" kern="1200" dirty="0" smtClean="0">
                          <a:solidFill>
                            <a:schemeClr val="dk1"/>
                          </a:solidFill>
                          <a:effectLst/>
                          <a:latin typeface="+mn-lt"/>
                          <a:ea typeface="+mn-ea"/>
                          <a:cs typeface="+mn-cs"/>
                        </a:rPr>
                        <a:t>(0.5 to 2.5 mg/kg) at the same time as the second dose for the females.</a:t>
                      </a:r>
                    </a:p>
                    <a:p>
                      <a:pPr marL="285750" indent="-285750">
                        <a:buFont typeface="Arial" panose="020B0604020202020204" pitchFamily="34" charset="0"/>
                        <a:buChar char="•"/>
                      </a:pPr>
                      <a:r>
                        <a:rPr lang="en-US" dirty="0" smtClean="0"/>
                        <a:t>Stripping event occurred after 9-13 hours depending on the surrounding temperature.</a:t>
                      </a:r>
                    </a:p>
                    <a:p>
                      <a:pPr marL="285750" indent="-285750">
                        <a:buFont typeface="Arial" panose="020B0604020202020204" pitchFamily="34" charset="0"/>
                        <a:buChar char="•"/>
                      </a:pPr>
                      <a:r>
                        <a:rPr lang="en-US" dirty="0" smtClean="0"/>
                        <a:t>200 mg female</a:t>
                      </a:r>
                      <a:r>
                        <a:rPr lang="en-US" baseline="0" dirty="0" smtClean="0"/>
                        <a:t> eggs mixed with 1 mg male sperm and 5 ml distilled water mixed gently using chicken feather and placed in incubator jar for hatching for 24 hours</a:t>
                      </a:r>
                    </a:p>
                    <a:p>
                      <a:pPr marL="285750" indent="-285750">
                        <a:buFont typeface="Arial" panose="020B0604020202020204" pitchFamily="34" charset="0"/>
                        <a:buChar char="•"/>
                      </a:pPr>
                      <a:r>
                        <a:rPr lang="en-US" baseline="0" dirty="0" smtClean="0"/>
                        <a:t>Hatching eggs are transferred into larval tank</a:t>
                      </a:r>
                      <a:endParaRPr lang="ms-MY"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88013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A32561A4-715A-47BE-8488-E9750D6C0BB5}" type="slidenum">
              <a:rPr lang="en-US" smtClean="0"/>
              <a:t>29</a:t>
            </a:fld>
            <a:endParaRPr lang="en-US" smtClean="0"/>
          </a:p>
        </p:txBody>
      </p:sp>
      <p:graphicFrame>
        <p:nvGraphicFramePr>
          <p:cNvPr id="2" name="Table 1"/>
          <p:cNvGraphicFramePr>
            <a:graphicFrameLocks noGrp="1"/>
          </p:cNvGraphicFramePr>
          <p:nvPr/>
        </p:nvGraphicFramePr>
        <p:xfrm>
          <a:off x="652257" y="591820"/>
          <a:ext cx="11116235" cy="5674360"/>
        </p:xfrm>
        <a:graphic>
          <a:graphicData uri="http://schemas.openxmlformats.org/drawingml/2006/table">
            <a:tbl>
              <a:tblPr firstRow="1" bandRow="1">
                <a:tableStyleId>{5C22544A-7EE6-4342-B048-85BDC9FD1C3A}</a:tableStyleId>
              </a:tblPr>
              <a:tblGrid>
                <a:gridCol w="1716741">
                  <a:extLst>
                    <a:ext uri="{9D8B030D-6E8A-4147-A177-3AD203B41FA5}">
                      <a16:colId xmlns:a16="http://schemas.microsoft.com/office/drawing/2014/main" val="20000"/>
                    </a:ext>
                  </a:extLst>
                </a:gridCol>
                <a:gridCol w="9399494">
                  <a:extLst>
                    <a:ext uri="{9D8B030D-6E8A-4147-A177-3AD203B41FA5}">
                      <a16:colId xmlns:a16="http://schemas.microsoft.com/office/drawing/2014/main" val="20001"/>
                    </a:ext>
                  </a:extLst>
                </a:gridCol>
              </a:tblGrid>
              <a:tr h="370840">
                <a:tc>
                  <a:txBody>
                    <a:bodyPr/>
                    <a:lstStyle/>
                    <a:p>
                      <a:r>
                        <a:rPr lang="en-US" dirty="0" smtClean="0"/>
                        <a:t>Fish group</a:t>
                      </a:r>
                      <a:endParaRPr lang="ms-MY" dirty="0"/>
                    </a:p>
                  </a:txBody>
                  <a:tcPr/>
                </a:tc>
                <a:tc>
                  <a:txBody>
                    <a:bodyPr/>
                    <a:lstStyle/>
                    <a:p>
                      <a:r>
                        <a:rPr lang="en-US" dirty="0" smtClean="0"/>
                        <a:t>Seed production technique</a:t>
                      </a:r>
                      <a:endParaRPr lang="ms-MY" dirty="0"/>
                    </a:p>
                  </a:txBody>
                  <a:tcPr/>
                </a:tc>
                <a:extLst>
                  <a:ext uri="{0D108BD9-81ED-4DB2-BD59-A6C34878D82A}">
                    <a16:rowId xmlns:a16="http://schemas.microsoft.com/office/drawing/2014/main" val="10000"/>
                  </a:ext>
                </a:extLst>
              </a:tr>
              <a:tr h="370840">
                <a:tc>
                  <a:txBody>
                    <a:bodyPr/>
                    <a:lstStyle/>
                    <a:p>
                      <a:r>
                        <a:rPr lang="en-US" dirty="0" smtClean="0"/>
                        <a:t>Cat</a:t>
                      </a:r>
                      <a:r>
                        <a:rPr lang="en-US" baseline="0" dirty="0" smtClean="0"/>
                        <a:t> fish (Natural spawning without injection)</a:t>
                      </a:r>
                      <a:endParaRPr lang="en-US" dirty="0" smtClean="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It occurs in natural</a:t>
                      </a:r>
                      <a:r>
                        <a:rPr lang="en-US" sz="1800" b="0" i="0" kern="1200" baseline="0" dirty="0" smtClean="0">
                          <a:solidFill>
                            <a:schemeClr val="dk1"/>
                          </a:solidFill>
                          <a:effectLst/>
                          <a:latin typeface="+mn-lt"/>
                          <a:ea typeface="+mn-ea"/>
                          <a:cs typeface="+mn-cs"/>
                        </a:rPr>
                        <a:t> water body which area is of</a:t>
                      </a:r>
                      <a:r>
                        <a:rPr lang="en-US" sz="1800" b="0" i="0" kern="1200" dirty="0" smtClean="0">
                          <a:solidFill>
                            <a:schemeClr val="dk1"/>
                          </a:solidFill>
                          <a:effectLst/>
                          <a:latin typeface="+mn-lt"/>
                          <a:ea typeface="+mn-ea"/>
                          <a:cs typeface="+mn-cs"/>
                        </a:rPr>
                        <a:t> 8 – 15 m</a:t>
                      </a:r>
                      <a:r>
                        <a:rPr lang="en-US" sz="1800" b="0" i="0" kern="1200" baseline="30000" dirty="0" smtClean="0">
                          <a:solidFill>
                            <a:schemeClr val="dk1"/>
                          </a:solidFill>
                          <a:effectLst/>
                          <a:latin typeface="+mn-lt"/>
                          <a:ea typeface="+mn-ea"/>
                          <a:cs typeface="+mn-cs"/>
                        </a:rPr>
                        <a:t>2</a:t>
                      </a:r>
                      <a:r>
                        <a:rPr lang="en-US" dirty="0" smtClean="0"/>
                        <a:t>;</a:t>
                      </a: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Covering the bottom with river gravel;</a:t>
                      </a:r>
                      <a:endParaRPr lang="en-US" baseline="0" dirty="0" smtClean="0"/>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A peripheral canal in the shape of a U is dug around the edge of waterbody;</a:t>
                      </a: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2 males</a:t>
                      </a:r>
                      <a:r>
                        <a:rPr lang="en-US" sz="1800" b="0" i="0" kern="1200" baseline="0" dirty="0" smtClean="0">
                          <a:solidFill>
                            <a:schemeClr val="dk1"/>
                          </a:solidFill>
                          <a:effectLst/>
                          <a:latin typeface="+mn-lt"/>
                          <a:ea typeface="+mn-ea"/>
                          <a:cs typeface="+mn-cs"/>
                        </a:rPr>
                        <a:t> and 1 females brood are stocked in the morning</a:t>
                      </a:r>
                      <a:endParaRPr lang="en-US" sz="1800" b="0" i="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Water level is slowly increased until nightfall and natural spawning</a:t>
                      </a:r>
                      <a:r>
                        <a:rPr lang="en-US" sz="1800" b="0" i="0" kern="1200" baseline="0" dirty="0" smtClean="0">
                          <a:solidFill>
                            <a:schemeClr val="dk1"/>
                          </a:solidFill>
                          <a:effectLst/>
                          <a:latin typeface="+mn-lt"/>
                          <a:ea typeface="+mn-ea"/>
                          <a:cs typeface="+mn-cs"/>
                        </a:rPr>
                        <a:t> occurs in the night; if not water level downed in the next day and slowly increased for successful breeding. </a:t>
                      </a:r>
                    </a:p>
                    <a:p>
                      <a:pPr marL="285750" indent="-285750">
                        <a:buFont typeface="Arial" panose="020B0604020202020204" pitchFamily="34" charset="0"/>
                        <a:buChar char="•"/>
                      </a:pPr>
                      <a:r>
                        <a:rPr lang="en-US" sz="1800" b="0" i="0" kern="1200" baseline="0" dirty="0" smtClean="0">
                          <a:solidFill>
                            <a:schemeClr val="dk1"/>
                          </a:solidFill>
                          <a:effectLst/>
                          <a:latin typeface="+mn-lt"/>
                          <a:ea typeface="+mn-ea"/>
                          <a:cs typeface="+mn-cs"/>
                        </a:rPr>
                        <a:t>Remove parents carefully after observing the fertilized egg and keep these until 25 days  </a:t>
                      </a:r>
                      <a:endParaRPr lang="en-US" sz="1800" b="0" i="0"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lang="ms-MY" sz="600" dirty="0"/>
                    </a:p>
                  </a:txBody>
                  <a:tcPr/>
                </a:tc>
                <a:extLst>
                  <a:ext uri="{0D108BD9-81ED-4DB2-BD59-A6C34878D82A}">
                    <a16:rowId xmlns:a16="http://schemas.microsoft.com/office/drawing/2014/main" val="10001"/>
                  </a:ext>
                </a:extLst>
              </a:tr>
              <a:tr h="370840">
                <a:tc>
                  <a:txBody>
                    <a:bodyPr/>
                    <a:lstStyle/>
                    <a:p>
                      <a:r>
                        <a:rPr lang="en-US" dirty="0" smtClean="0"/>
                        <a:t>Cat carp</a:t>
                      </a:r>
                    </a:p>
                    <a:p>
                      <a:r>
                        <a:rPr lang="en-US" dirty="0" smtClean="0"/>
                        <a:t>(Induced breeding</a:t>
                      </a:r>
                      <a:r>
                        <a:rPr lang="en-US" baseline="0" dirty="0" smtClean="0"/>
                        <a:t>)</a:t>
                      </a:r>
                      <a:endParaRPr lang="ms-MY" dirty="0" smtClean="0"/>
                    </a:p>
                    <a:p>
                      <a:endParaRPr lang="ms-MY"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Induced spawning is done pituitary extract from </a:t>
                      </a:r>
                      <a:r>
                        <a:rPr lang="en-US" sz="1800" b="0" i="0" u="sng" kern="1200" dirty="0" err="1" smtClean="0">
                          <a:solidFill>
                            <a:schemeClr val="dk1"/>
                          </a:solidFill>
                          <a:effectLst/>
                          <a:latin typeface="+mn-lt"/>
                          <a:ea typeface="+mn-ea"/>
                          <a:cs typeface="+mn-cs"/>
                        </a:rPr>
                        <a:t>Clarias</a:t>
                      </a:r>
                      <a:r>
                        <a:rPr lang="en-US" sz="1800" b="0" i="0" kern="1200" dirty="0" smtClean="0">
                          <a:solidFill>
                            <a:schemeClr val="dk1"/>
                          </a:solidFill>
                          <a:effectLst/>
                          <a:latin typeface="+mn-lt"/>
                          <a:ea typeface="+mn-ea"/>
                          <a:cs typeface="+mn-cs"/>
                        </a:rPr>
                        <a:t> at 4 mg/kg</a:t>
                      </a:r>
                      <a:endParaRPr lang="en-US" dirty="0" smtClean="0"/>
                    </a:p>
                    <a:p>
                      <a:pPr marL="285750" indent="-285750">
                        <a:buFont typeface="Arial" panose="020B0604020202020204" pitchFamily="34" charset="0"/>
                        <a:buChar char="•"/>
                      </a:pPr>
                      <a:r>
                        <a:rPr lang="en-US" sz="1800" b="0" i="0" kern="1200" baseline="0" dirty="0" smtClean="0">
                          <a:solidFill>
                            <a:schemeClr val="dk1"/>
                          </a:solidFill>
                          <a:effectLst/>
                          <a:latin typeface="+mn-lt"/>
                          <a:ea typeface="+mn-ea"/>
                          <a:cs typeface="+mn-cs"/>
                        </a:rPr>
                        <a:t>1 female brood catfish is stocked in the morning and injected </a:t>
                      </a:r>
                      <a:r>
                        <a:rPr lang="en-US" sz="1800" b="0" i="0" kern="1200" baseline="0" dirty="0" err="1" smtClean="0">
                          <a:solidFill>
                            <a:schemeClr val="dk1"/>
                          </a:solidFill>
                          <a:effectLst/>
                          <a:latin typeface="+mn-lt"/>
                          <a:ea typeface="+mn-ea"/>
                          <a:cs typeface="+mn-cs"/>
                        </a:rPr>
                        <a:t>pg</a:t>
                      </a:r>
                      <a:r>
                        <a:rPr lang="en-US" sz="1800" b="0" i="0" kern="1200" baseline="0" dirty="0" smtClean="0">
                          <a:solidFill>
                            <a:schemeClr val="dk1"/>
                          </a:solidFill>
                          <a:effectLst/>
                          <a:latin typeface="+mn-lt"/>
                          <a:ea typeface="+mn-ea"/>
                          <a:cs typeface="+mn-cs"/>
                        </a:rPr>
                        <a:t> extract</a:t>
                      </a:r>
                      <a:endParaRPr lang="en-US" sz="1800" b="0" i="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Males are chosen by their </a:t>
                      </a:r>
                      <a:r>
                        <a:rPr lang="en-US" sz="1800" b="0" i="0" kern="1200" dirty="0" err="1" smtClean="0">
                          <a:solidFill>
                            <a:schemeClr val="dk1"/>
                          </a:solidFill>
                          <a:effectLst/>
                          <a:latin typeface="+mn-lt"/>
                          <a:ea typeface="+mn-ea"/>
                          <a:cs typeface="+mn-cs"/>
                        </a:rPr>
                        <a:t>agressiveness</a:t>
                      </a:r>
                      <a:r>
                        <a:rPr lang="en-US" sz="1800" b="0" i="0" kern="1200" dirty="0" smtClean="0">
                          <a:solidFill>
                            <a:schemeClr val="dk1"/>
                          </a:solidFill>
                          <a:effectLst/>
                          <a:latin typeface="+mn-lt"/>
                          <a:ea typeface="+mn-ea"/>
                          <a:cs typeface="+mn-cs"/>
                        </a:rPr>
                        <a:t>; after an hour of combat, the winner is chosen</a:t>
                      </a:r>
                      <a:r>
                        <a:rPr lang="en-US" dirty="0" smtClean="0"/>
                        <a:t>.</a:t>
                      </a: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At nightfall, 8 to 10 hours after the injection, the couple is placed in a tank of about 1.5 m</a:t>
                      </a:r>
                      <a:r>
                        <a:rPr lang="en-US" sz="1800" b="0" i="0" kern="1200" baseline="30000" dirty="0" smtClean="0">
                          <a:solidFill>
                            <a:schemeClr val="dk1"/>
                          </a:solidFill>
                          <a:effectLst/>
                          <a:latin typeface="+mn-lt"/>
                          <a:ea typeface="+mn-ea"/>
                          <a:cs typeface="+mn-cs"/>
                        </a:rPr>
                        <a:t>2</a:t>
                      </a:r>
                      <a:r>
                        <a:rPr lang="en-US" sz="1800" b="0" i="0" kern="1200" dirty="0" smtClean="0">
                          <a:solidFill>
                            <a:schemeClr val="dk1"/>
                          </a:solidFill>
                          <a:effectLst/>
                          <a:latin typeface="+mn-lt"/>
                          <a:ea typeface="+mn-ea"/>
                          <a:cs typeface="+mn-cs"/>
                        </a:rPr>
                        <a:t> of surface area, where the bottom is covered with gravel, water is running</a:t>
                      </a:r>
                    </a:p>
                    <a:p>
                      <a:pPr marL="285750" indent="-285750">
                        <a:buFont typeface="Arial" panose="020B0604020202020204" pitchFamily="34" charset="0"/>
                        <a:buChar char="•"/>
                      </a:pPr>
                      <a:r>
                        <a:rPr lang="en-US" sz="1800" b="0" i="0" kern="1200" baseline="0" dirty="0" smtClean="0">
                          <a:solidFill>
                            <a:schemeClr val="dk1"/>
                          </a:solidFill>
                          <a:effectLst/>
                          <a:latin typeface="+mn-lt"/>
                          <a:ea typeface="+mn-ea"/>
                          <a:cs typeface="+mn-cs"/>
                        </a:rPr>
                        <a:t>Remove parents carefully after observing the fertilized egg and keep these until 25 days</a:t>
                      </a:r>
                    </a:p>
                  </a:txBody>
                  <a:tcPr/>
                </a:tc>
                <a:extLst>
                  <a:ext uri="{0D108BD9-81ED-4DB2-BD59-A6C34878D82A}">
                    <a16:rowId xmlns:a16="http://schemas.microsoft.com/office/drawing/2014/main" val="10002"/>
                  </a:ext>
                </a:extLst>
              </a:tr>
              <a:tr h="370840">
                <a:tc>
                  <a:txBody>
                    <a:bodyPr/>
                    <a:lstStyle/>
                    <a:p>
                      <a:r>
                        <a:rPr lang="en-US" dirty="0" smtClean="0"/>
                        <a:t>Cat carp</a:t>
                      </a:r>
                    </a:p>
                    <a:p>
                      <a:r>
                        <a:rPr lang="en-US" dirty="0" smtClean="0"/>
                        <a:t>(Artificial breeding</a:t>
                      </a:r>
                      <a:r>
                        <a:rPr lang="en-US" baseline="0" dirty="0" smtClean="0"/>
                        <a:t>)</a:t>
                      </a:r>
                      <a:endParaRPr lang="ms-MY" dirty="0" smtClean="0"/>
                    </a:p>
                    <a:p>
                      <a:endParaRPr lang="ms-MY" dirty="0"/>
                    </a:p>
                  </a:txBody>
                  <a:tcPr/>
                </a:tc>
                <a:tc>
                  <a:txBody>
                    <a:bodyPr/>
                    <a:lstStyle/>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Similar to Induced spawning</a:t>
                      </a:r>
                      <a:r>
                        <a:rPr lang="en-US" sz="1800" b="0" i="0" kern="1200" baseline="0" dirty="0" smtClean="0">
                          <a:solidFill>
                            <a:schemeClr val="dk1"/>
                          </a:solidFill>
                          <a:effectLst/>
                          <a:latin typeface="+mn-lt"/>
                          <a:ea typeface="+mn-ea"/>
                          <a:cs typeface="+mn-cs"/>
                        </a:rPr>
                        <a:t> i.e. 1 female</a:t>
                      </a:r>
                      <a:r>
                        <a:rPr lang="en-US" sz="1800" b="0" i="0" kern="1200" dirty="0" smtClean="0">
                          <a:solidFill>
                            <a:schemeClr val="dk1"/>
                          </a:solidFill>
                          <a:effectLst/>
                          <a:latin typeface="+mn-lt"/>
                          <a:ea typeface="+mn-ea"/>
                          <a:cs typeface="+mn-cs"/>
                        </a:rPr>
                        <a:t> injected with </a:t>
                      </a:r>
                      <a:r>
                        <a:rPr lang="en-US" sz="1800" b="0" i="0" kern="1200" dirty="0" err="1" smtClean="0">
                          <a:solidFill>
                            <a:schemeClr val="dk1"/>
                          </a:solidFill>
                          <a:effectLst/>
                          <a:latin typeface="+mn-lt"/>
                          <a:ea typeface="+mn-ea"/>
                          <a:cs typeface="+mn-cs"/>
                        </a:rPr>
                        <a:t>pg</a:t>
                      </a:r>
                      <a:r>
                        <a:rPr lang="en-US" sz="1800" b="0" i="0" kern="1200" dirty="0" smtClean="0">
                          <a:solidFill>
                            <a:schemeClr val="dk1"/>
                          </a:solidFill>
                          <a:effectLst/>
                          <a:latin typeface="+mn-lt"/>
                          <a:ea typeface="+mn-ea"/>
                          <a:cs typeface="+mn-cs"/>
                        </a:rPr>
                        <a:t> extracts at 4 mg/kg dose </a:t>
                      </a:r>
                    </a:p>
                    <a:p>
                      <a:pPr marL="285750" indent="-285750">
                        <a:buFont typeface="Arial" panose="020B0604020202020204" pitchFamily="34" charset="0"/>
                        <a:buChar char="•"/>
                      </a:pPr>
                      <a:r>
                        <a:rPr lang="en-US" sz="1800" b="0" i="0" kern="1200" baseline="0" dirty="0" smtClean="0">
                          <a:solidFill>
                            <a:schemeClr val="dk1"/>
                          </a:solidFill>
                          <a:effectLst/>
                          <a:latin typeface="+mn-lt"/>
                          <a:ea typeface="+mn-ea"/>
                          <a:cs typeface="+mn-cs"/>
                        </a:rPr>
                        <a:t>After 8-12 hours, the eggs are usually matured and stripping for releasing eggs </a:t>
                      </a:r>
                      <a:endParaRPr lang="en-US" sz="1800" b="0" i="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smtClean="0">
                          <a:solidFill>
                            <a:schemeClr val="dk1"/>
                          </a:solidFill>
                          <a:effectLst/>
                          <a:latin typeface="+mn-lt"/>
                          <a:ea typeface="+mn-ea"/>
                          <a:cs typeface="+mn-cs"/>
                        </a:rPr>
                        <a:t>Sperm is obtained by </a:t>
                      </a:r>
                      <a:r>
                        <a:rPr lang="en-US" sz="1800" b="0" i="0" kern="1200" dirty="0" err="1" smtClean="0">
                          <a:solidFill>
                            <a:schemeClr val="dk1"/>
                          </a:solidFill>
                          <a:effectLst/>
                          <a:latin typeface="+mn-lt"/>
                          <a:ea typeface="+mn-ea"/>
                          <a:cs typeface="+mn-cs"/>
                        </a:rPr>
                        <a:t>pulverising</a:t>
                      </a:r>
                      <a:r>
                        <a:rPr lang="en-US" sz="1800" b="0" i="0" kern="1200" dirty="0" smtClean="0">
                          <a:solidFill>
                            <a:schemeClr val="dk1"/>
                          </a:solidFill>
                          <a:effectLst/>
                          <a:latin typeface="+mn-lt"/>
                          <a:ea typeface="+mn-ea"/>
                          <a:cs typeface="+mn-cs"/>
                        </a:rPr>
                        <a:t> the testes of the male fish as their particular anatomy makes it impossible to obtain milt by normal abdominal pressure, mix with eggs using</a:t>
                      </a:r>
                      <a:r>
                        <a:rPr lang="en-US" sz="1800" b="0" i="0" kern="1200" baseline="0" dirty="0" smtClean="0">
                          <a:solidFill>
                            <a:schemeClr val="dk1"/>
                          </a:solidFill>
                          <a:effectLst/>
                          <a:latin typeface="+mn-lt"/>
                          <a:ea typeface="+mn-ea"/>
                          <a:cs typeface="+mn-cs"/>
                        </a:rPr>
                        <a:t> feather </a:t>
                      </a:r>
                      <a:r>
                        <a:rPr lang="en-US" sz="1800" b="0" i="0" kern="1200" dirty="0" smtClean="0">
                          <a:solidFill>
                            <a:schemeClr val="dk1"/>
                          </a:solidFill>
                          <a:effectLst/>
                          <a:latin typeface="+mn-lt"/>
                          <a:ea typeface="+mn-ea"/>
                          <a:cs typeface="+mn-cs"/>
                        </a:rPr>
                        <a:t>and the fertilized eggs transferred to</a:t>
                      </a:r>
                      <a:r>
                        <a:rPr lang="en-US" sz="1800" b="0" i="0" kern="1200" baseline="0" dirty="0" smtClean="0">
                          <a:solidFill>
                            <a:schemeClr val="dk1"/>
                          </a:solidFill>
                          <a:effectLst/>
                          <a:latin typeface="+mn-lt"/>
                          <a:ea typeface="+mn-ea"/>
                          <a:cs typeface="+mn-cs"/>
                        </a:rPr>
                        <a:t> incubator for larvae.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68532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10" y="500062"/>
            <a:ext cx="3142001" cy="590189"/>
          </a:xfrm>
        </p:spPr>
        <p:txBody>
          <a:bodyPr>
            <a:normAutofit/>
          </a:bodyPr>
          <a:lstStyle/>
          <a:p>
            <a:r>
              <a:rPr lang="en-MY" altLang="ms-MY" sz="3200" b="1" dirty="0">
                <a:latin typeface="+mn-lt"/>
              </a:rPr>
              <a:t>Seed Production</a:t>
            </a:r>
          </a:p>
        </p:txBody>
      </p:sp>
      <p:sp>
        <p:nvSpPr>
          <p:cNvPr id="6" name="Content Placeholder 2"/>
          <p:cNvSpPr txBox="1"/>
          <p:nvPr/>
        </p:nvSpPr>
        <p:spPr>
          <a:xfrm>
            <a:off x="824880" y="1265336"/>
            <a:ext cx="2657908" cy="4558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What is this???</a:t>
            </a:r>
          </a:p>
        </p:txBody>
      </p:sp>
      <p:grpSp>
        <p:nvGrpSpPr>
          <p:cNvPr id="22" name="Group 21"/>
          <p:cNvGrpSpPr/>
          <p:nvPr/>
        </p:nvGrpSpPr>
        <p:grpSpPr>
          <a:xfrm>
            <a:off x="3975973" y="943816"/>
            <a:ext cx="7050615" cy="1006007"/>
            <a:chOff x="3975973" y="943816"/>
            <a:chExt cx="7050615" cy="1006007"/>
          </a:xfrm>
        </p:grpSpPr>
        <p:sp>
          <p:nvSpPr>
            <p:cNvPr id="7" name="Content Placeholder 2"/>
            <p:cNvSpPr txBox="1"/>
            <p:nvPr/>
          </p:nvSpPr>
          <p:spPr>
            <a:xfrm>
              <a:off x="3975973" y="1219311"/>
              <a:ext cx="7050615" cy="455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‘Seed Production’ in aquaculture </a:t>
              </a:r>
            </a:p>
          </p:txBody>
        </p:sp>
        <p:pic>
          <p:nvPicPr>
            <p:cNvPr id="4" name="Picture 3"/>
            <p:cNvPicPr>
              <a:picLocks noChangeAspect="1"/>
            </p:cNvPicPr>
            <p:nvPr/>
          </p:nvPicPr>
          <p:blipFill>
            <a:blip r:embed="rId2"/>
            <a:stretch>
              <a:fillRect/>
            </a:stretch>
          </p:blipFill>
          <p:spPr>
            <a:xfrm>
              <a:off x="10020581" y="943816"/>
              <a:ext cx="1006007" cy="1006007"/>
            </a:xfrm>
            <a:prstGeom prst="rect">
              <a:avLst/>
            </a:prstGeom>
          </p:spPr>
        </p:pic>
      </p:grpSp>
      <p:sp>
        <p:nvSpPr>
          <p:cNvPr id="12" name="Rectangle 11"/>
          <p:cNvSpPr/>
          <p:nvPr/>
        </p:nvSpPr>
        <p:spPr>
          <a:xfrm>
            <a:off x="932456" y="1870779"/>
            <a:ext cx="8983592" cy="369332"/>
          </a:xfrm>
          <a:prstGeom prst="rect">
            <a:avLst/>
          </a:prstGeom>
        </p:spPr>
        <p:txBody>
          <a:bodyPr wrap="square">
            <a:spAutoFit/>
          </a:bodyPr>
          <a:lstStyle/>
          <a:p>
            <a:r>
              <a:rPr lang="en-US" dirty="0" smtClean="0">
                <a:solidFill>
                  <a:srgbClr val="000000"/>
                </a:solidFill>
                <a:latin typeface="Arial" panose="020B0604020202020204" pitchFamily="34" charset="0"/>
              </a:rPr>
              <a:t>Seed production in aquaculture comes with three important stages of fish, which are:</a:t>
            </a:r>
          </a:p>
        </p:txBody>
      </p:sp>
      <p:sp>
        <p:nvSpPr>
          <p:cNvPr id="14" name="Rectangle 13"/>
          <p:cNvSpPr/>
          <p:nvPr/>
        </p:nvSpPr>
        <p:spPr>
          <a:xfrm>
            <a:off x="690245" y="2543810"/>
            <a:ext cx="3749040" cy="645160"/>
          </a:xfrm>
          <a:prstGeom prst="rect">
            <a:avLst/>
          </a:prstGeom>
        </p:spPr>
        <p:txBody>
          <a:bodyPr wrap="square">
            <a:spAutoFit/>
          </a:bodyPr>
          <a:lstStyle/>
          <a:p>
            <a:r>
              <a:rPr lang="en-MY" altLang="en-US" dirty="0">
                <a:solidFill>
                  <a:srgbClr val="000000"/>
                </a:solidFill>
                <a:latin typeface="Arial" panose="020B0604020202020204" pitchFamily="34" charset="0"/>
              </a:rPr>
              <a:t>1. </a:t>
            </a:r>
            <a:r>
              <a:rPr lang="en-US" b="1" dirty="0">
                <a:solidFill>
                  <a:srgbClr val="000000"/>
                </a:solidFill>
                <a:latin typeface="Arial" panose="020B0604020202020204" pitchFamily="34" charset="0"/>
              </a:rPr>
              <a:t>Larvae</a:t>
            </a:r>
            <a:r>
              <a:rPr lang="en-US" dirty="0">
                <a:solidFill>
                  <a:srgbClr val="000000"/>
                </a:solidFill>
                <a:latin typeface="Arial" panose="020B0604020202020204" pitchFamily="34" charset="0"/>
              </a:rPr>
              <a:t>:  hatchlings with yolk sack until first feeding.</a:t>
            </a:r>
            <a:endParaRPr lang="ms-MY" dirty="0"/>
          </a:p>
        </p:txBody>
      </p:sp>
      <p:pic>
        <p:nvPicPr>
          <p:cNvPr id="16" name="Picture 15"/>
          <p:cNvPicPr>
            <a:picLocks noChangeAspect="1"/>
          </p:cNvPicPr>
          <p:nvPr/>
        </p:nvPicPr>
        <p:blipFill>
          <a:blip r:embed="rId3"/>
          <a:stretch>
            <a:fillRect/>
          </a:stretch>
        </p:blipFill>
        <p:spPr>
          <a:xfrm>
            <a:off x="709295" y="3549015"/>
            <a:ext cx="2889250" cy="2291715"/>
          </a:xfrm>
          <a:prstGeom prst="rect">
            <a:avLst/>
          </a:prstGeom>
        </p:spPr>
      </p:pic>
      <p:sp>
        <p:nvSpPr>
          <p:cNvPr id="17" name="Rectangle 16"/>
          <p:cNvSpPr/>
          <p:nvPr/>
        </p:nvSpPr>
        <p:spPr>
          <a:xfrm>
            <a:off x="4194175" y="2543810"/>
            <a:ext cx="3804285" cy="922020"/>
          </a:xfrm>
          <a:prstGeom prst="rect">
            <a:avLst/>
          </a:prstGeom>
        </p:spPr>
        <p:txBody>
          <a:bodyPr wrap="square">
            <a:spAutoFit/>
          </a:bodyPr>
          <a:lstStyle/>
          <a:p>
            <a:r>
              <a:rPr lang="en-MY" altLang="en-US" dirty="0" smtClean="0">
                <a:solidFill>
                  <a:srgbClr val="000000"/>
                </a:solidFill>
                <a:latin typeface="Arial" panose="020B0604020202020204" pitchFamily="34" charset="0"/>
              </a:rPr>
              <a:t>2. </a:t>
            </a:r>
            <a:r>
              <a:rPr lang="en-US" b="1" dirty="0" smtClean="0">
                <a:solidFill>
                  <a:srgbClr val="000000"/>
                </a:solidFill>
                <a:latin typeface="Arial" panose="020B0604020202020204" pitchFamily="34" charset="0"/>
              </a:rPr>
              <a:t>Fry</a:t>
            </a:r>
            <a:r>
              <a:rPr lang="en-US" dirty="0" smtClean="0">
                <a:solidFill>
                  <a:srgbClr val="000000"/>
                </a:solidFill>
                <a:latin typeface="Arial" panose="020B0604020202020204" pitchFamily="34" charset="0"/>
              </a:rPr>
              <a:t>: it is free </a:t>
            </a:r>
            <a:r>
              <a:rPr lang="en-US" dirty="0">
                <a:solidFill>
                  <a:srgbClr val="000000"/>
                </a:solidFill>
                <a:latin typeface="Arial" panose="020B0604020202020204" pitchFamily="34" charset="0"/>
              </a:rPr>
              <a:t>swimming fish - from first feeding until complete development of somatic organs</a:t>
            </a:r>
            <a:endParaRPr lang="ms-MY" dirty="0"/>
          </a:p>
        </p:txBody>
      </p:sp>
      <p:pic>
        <p:nvPicPr>
          <p:cNvPr id="18" name="Picture 17"/>
          <p:cNvPicPr>
            <a:picLocks noChangeAspect="1"/>
          </p:cNvPicPr>
          <p:nvPr/>
        </p:nvPicPr>
        <p:blipFill>
          <a:blip r:embed="rId4"/>
          <a:stretch>
            <a:fillRect/>
          </a:stretch>
        </p:blipFill>
        <p:spPr>
          <a:xfrm>
            <a:off x="4439285" y="3549015"/>
            <a:ext cx="2947670" cy="2301875"/>
          </a:xfrm>
          <a:prstGeom prst="rect">
            <a:avLst/>
          </a:prstGeom>
        </p:spPr>
      </p:pic>
      <p:sp>
        <p:nvSpPr>
          <p:cNvPr id="19" name="Rectangle 18"/>
          <p:cNvSpPr/>
          <p:nvPr/>
        </p:nvSpPr>
        <p:spPr>
          <a:xfrm>
            <a:off x="8217535" y="2543810"/>
            <a:ext cx="3435350" cy="922020"/>
          </a:xfrm>
          <a:prstGeom prst="rect">
            <a:avLst/>
          </a:prstGeom>
        </p:spPr>
        <p:txBody>
          <a:bodyPr wrap="square">
            <a:spAutoFit/>
          </a:bodyPr>
          <a:lstStyle/>
          <a:p>
            <a:r>
              <a:rPr lang="en-MY" altLang="en-US" dirty="0">
                <a:solidFill>
                  <a:srgbClr val="000000"/>
                </a:solidFill>
                <a:latin typeface="Arial" panose="020B0604020202020204" pitchFamily="34" charset="0"/>
              </a:rPr>
              <a:t>3. </a:t>
            </a:r>
            <a:r>
              <a:rPr lang="en-US" b="1" dirty="0">
                <a:solidFill>
                  <a:srgbClr val="000000"/>
                </a:solidFill>
                <a:latin typeface="Arial" panose="020B0604020202020204" pitchFamily="34" charset="0"/>
              </a:rPr>
              <a:t>Juveniles</a:t>
            </a:r>
            <a:r>
              <a:rPr lang="en-US" dirty="0">
                <a:solidFill>
                  <a:srgbClr val="000000"/>
                </a:solidFill>
                <a:latin typeface="Arial" panose="020B0604020202020204" pitchFamily="34" charset="0"/>
              </a:rPr>
              <a:t>: </a:t>
            </a:r>
            <a:r>
              <a:rPr lang="en-US" dirty="0" smtClean="0">
                <a:solidFill>
                  <a:srgbClr val="000000"/>
                </a:solidFill>
                <a:latin typeface="Arial" panose="020B0604020202020204" pitchFamily="34" charset="0"/>
              </a:rPr>
              <a:t>as “</a:t>
            </a:r>
            <a:r>
              <a:rPr lang="en-US" dirty="0">
                <a:solidFill>
                  <a:srgbClr val="000000"/>
                </a:solidFill>
                <a:latin typeface="Arial" panose="020B0604020202020204" pitchFamily="34" charset="0"/>
              </a:rPr>
              <a:t>fingerlings”, </a:t>
            </a:r>
            <a:r>
              <a:rPr lang="en-US" dirty="0" smtClean="0">
                <a:solidFill>
                  <a:srgbClr val="000000"/>
                </a:solidFill>
                <a:latin typeface="Arial" panose="020B0604020202020204" pitchFamily="34" charset="0"/>
              </a:rPr>
              <a:t>or a small size fish, </a:t>
            </a:r>
            <a:r>
              <a:rPr lang="en-US" dirty="0">
                <a:solidFill>
                  <a:srgbClr val="000000"/>
                </a:solidFill>
                <a:latin typeface="Arial" panose="020B0604020202020204" pitchFamily="34" charset="0"/>
              </a:rPr>
              <a:t>not sexually mature</a:t>
            </a:r>
            <a:endParaRPr lang="ms-MY" dirty="0"/>
          </a:p>
        </p:txBody>
      </p:sp>
      <p:pic>
        <p:nvPicPr>
          <p:cNvPr id="21" name="Picture 20"/>
          <p:cNvPicPr>
            <a:picLocks noChangeAspect="1"/>
          </p:cNvPicPr>
          <p:nvPr/>
        </p:nvPicPr>
        <p:blipFill>
          <a:blip r:embed="rId5"/>
          <a:stretch>
            <a:fillRect/>
          </a:stretch>
        </p:blipFill>
        <p:spPr>
          <a:xfrm>
            <a:off x="8406130" y="3549015"/>
            <a:ext cx="2924175" cy="2192655"/>
          </a:xfrm>
          <a:prstGeom prst="rect">
            <a:avLst/>
          </a:prstGeom>
        </p:spPr>
      </p:pic>
    </p:spTree>
    <p:extLst>
      <p:ext uri="{BB962C8B-B14F-4D97-AF65-F5344CB8AC3E}">
        <p14:creationId xmlns:p14="http://schemas.microsoft.com/office/powerpoint/2010/main" val="8817811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A9731BE5-BFDE-414D-9F82-5FF22951D0D7}" type="slidenum">
              <a:rPr lang="en-US" smtClean="0"/>
              <a:t>30</a:t>
            </a:fld>
            <a:endParaRPr lang="en-US" smtClean="0"/>
          </a:p>
        </p:txBody>
      </p:sp>
      <p:sp>
        <p:nvSpPr>
          <p:cNvPr id="4" name="Title 1"/>
          <p:cNvSpPr txBox="1"/>
          <p:nvPr/>
        </p:nvSpPr>
        <p:spPr>
          <a:xfrm>
            <a:off x="457422" y="264143"/>
            <a:ext cx="6091295" cy="5901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ms-MY" sz="3200" b="1" dirty="0">
                <a:latin typeface="+mn-lt"/>
              </a:rPr>
              <a:t>3</a:t>
            </a:r>
            <a:r>
              <a:rPr lang="en-MY" altLang="ms-MY" sz="3200" b="1" dirty="0" smtClean="0">
                <a:latin typeface="+mn-lt"/>
              </a:rPr>
              <a:t>. Larval rearing in Aquaculture</a:t>
            </a:r>
            <a:endParaRPr lang="en-MY" altLang="ms-MY" sz="3200" b="1" dirty="0">
              <a:latin typeface="+mn-lt"/>
            </a:endParaRPr>
          </a:p>
        </p:txBody>
      </p:sp>
      <p:sp>
        <p:nvSpPr>
          <p:cNvPr id="5" name="Text Box 2"/>
          <p:cNvSpPr txBox="1">
            <a:spLocks noChangeArrowheads="1"/>
          </p:cNvSpPr>
          <p:nvPr/>
        </p:nvSpPr>
        <p:spPr bwMode="auto">
          <a:xfrm>
            <a:off x="891987" y="854332"/>
            <a:ext cx="11075895" cy="4985980"/>
          </a:xfrm>
          <a:prstGeom prst="rect">
            <a:avLst/>
          </a:prstGeom>
          <a:noFill/>
          <a:ln w="9525">
            <a:noFill/>
            <a:miter lim="800000"/>
          </a:ln>
        </p:spPr>
        <p:txBody>
          <a:bodyPr wrap="square">
            <a:spAutoFit/>
          </a:bodyPr>
          <a:lstStyle/>
          <a:p>
            <a:pPr marL="457200" indent="-457200">
              <a:buFont typeface="Arial" panose="020B0604020202020204" pitchFamily="34" charset="0"/>
              <a:buChar char="•"/>
              <a:defRPr/>
            </a:pPr>
            <a:r>
              <a:rPr lang="en-US" sz="2800" dirty="0" smtClean="0">
                <a:cs typeface="Times New Roman" panose="02020603050405020304" pitchFamily="18" charset="0"/>
              </a:rPr>
              <a:t>This is first stage in aquaculture</a:t>
            </a:r>
          </a:p>
          <a:p>
            <a:pPr marL="457200" indent="-457200">
              <a:buFont typeface="Arial" panose="020B0604020202020204" pitchFamily="34" charset="0"/>
              <a:buChar char="•"/>
              <a:defRPr/>
            </a:pPr>
            <a:r>
              <a:rPr lang="en-US" sz="2800" dirty="0" smtClean="0">
                <a:cs typeface="Times New Roman" panose="02020603050405020304" pitchFamily="18" charset="0"/>
              </a:rPr>
              <a:t>After incubation of fertilized egg, the larvae stage is started and then post larvae stage</a:t>
            </a:r>
          </a:p>
          <a:p>
            <a:pPr marL="457200" indent="-457200">
              <a:buFont typeface="Arial" panose="020B0604020202020204" pitchFamily="34" charset="0"/>
              <a:buChar char="•"/>
              <a:defRPr/>
            </a:pPr>
            <a:r>
              <a:rPr lang="en-US" sz="2800" dirty="0" smtClean="0">
                <a:cs typeface="Times New Roman" panose="02020603050405020304" pitchFamily="18" charset="0"/>
              </a:rPr>
              <a:t>These are reared in glass aquarium with egg yolk first three days, then live feed </a:t>
            </a:r>
            <a:r>
              <a:rPr lang="en-US" sz="2800" dirty="0" err="1" smtClean="0">
                <a:cs typeface="Times New Roman" panose="02020603050405020304" pitchFamily="18" charset="0"/>
              </a:rPr>
              <a:t>artemia</a:t>
            </a:r>
            <a:r>
              <a:rPr lang="en-US" sz="2800" dirty="0" smtClean="0">
                <a:cs typeface="Times New Roman" panose="02020603050405020304" pitchFamily="18" charset="0"/>
              </a:rPr>
              <a:t> or rotifer </a:t>
            </a:r>
          </a:p>
          <a:p>
            <a:pPr marL="457200" indent="-457200">
              <a:buFont typeface="Arial" panose="020B0604020202020204" pitchFamily="34" charset="0"/>
              <a:buChar char="•"/>
              <a:defRPr/>
            </a:pPr>
            <a:r>
              <a:rPr lang="en-US" sz="2800" dirty="0" smtClean="0">
                <a:cs typeface="Times New Roman" panose="02020603050405020304" pitchFamily="18" charset="0"/>
              </a:rPr>
              <a:t>The live feed density increases with rearing days. For example:</a:t>
            </a:r>
          </a:p>
          <a:p>
            <a:pPr>
              <a:defRPr/>
            </a:pPr>
            <a:endParaRPr lang="en-US" sz="2800" dirty="0">
              <a:cs typeface="Times New Roman" panose="02020603050405020304" pitchFamily="18" charset="0"/>
            </a:endParaRPr>
          </a:p>
          <a:p>
            <a:pPr>
              <a:defRPr/>
            </a:pPr>
            <a:r>
              <a:rPr lang="en-US" sz="2800" dirty="0" smtClean="0">
                <a:cs typeface="Times New Roman" panose="02020603050405020304" pitchFamily="18" charset="0"/>
              </a:rPr>
              <a:t>Rotifer						</a:t>
            </a:r>
            <a:r>
              <a:rPr lang="en-US" sz="2800" dirty="0" err="1" smtClean="0">
                <a:cs typeface="Times New Roman" panose="02020603050405020304" pitchFamily="18" charset="0"/>
              </a:rPr>
              <a:t>Artemia</a:t>
            </a:r>
            <a:endParaRPr lang="en-US" sz="2800" dirty="0" smtClean="0">
              <a:cs typeface="Times New Roman" panose="02020603050405020304" pitchFamily="18" charset="0"/>
            </a:endParaRPr>
          </a:p>
          <a:p>
            <a:pPr>
              <a:defRPr/>
            </a:pPr>
            <a:endParaRPr lang="en-US" sz="1000" dirty="0">
              <a:cs typeface="Times New Roman" panose="02020603050405020304" pitchFamily="18" charset="0"/>
            </a:endParaRPr>
          </a:p>
          <a:p>
            <a:pPr>
              <a:defRPr/>
            </a:pPr>
            <a:r>
              <a:rPr lang="en-US" sz="2800" dirty="0" smtClean="0">
                <a:cs typeface="Times New Roman" panose="02020603050405020304" pitchFamily="18" charset="0"/>
              </a:rPr>
              <a:t>3-8 days 2 nos./ ml					3-5 days 1 no/ml</a:t>
            </a:r>
          </a:p>
          <a:p>
            <a:pPr>
              <a:defRPr/>
            </a:pPr>
            <a:r>
              <a:rPr lang="en-US" sz="2800" dirty="0" smtClean="0">
                <a:cs typeface="Times New Roman" panose="02020603050405020304" pitchFamily="18" charset="0"/>
              </a:rPr>
              <a:t>9-21 days 5 nos./ml				6-15 days 3 </a:t>
            </a:r>
            <a:r>
              <a:rPr lang="en-US" sz="2800" dirty="0" err="1" smtClean="0">
                <a:cs typeface="Times New Roman" panose="02020603050405020304" pitchFamily="18" charset="0"/>
              </a:rPr>
              <a:t>nos</a:t>
            </a:r>
            <a:r>
              <a:rPr lang="en-US" sz="2800" dirty="0" smtClean="0">
                <a:cs typeface="Times New Roman" panose="02020603050405020304" pitchFamily="18" charset="0"/>
              </a:rPr>
              <a:t>/ml</a:t>
            </a:r>
          </a:p>
          <a:p>
            <a:pPr>
              <a:defRPr/>
            </a:pPr>
            <a:r>
              <a:rPr lang="en-US" sz="2800" dirty="0">
                <a:cs typeface="Times New Roman" panose="02020603050405020304" pitchFamily="18" charset="0"/>
              </a:rPr>
              <a:t>	</a:t>
            </a:r>
            <a:r>
              <a:rPr lang="en-US" sz="2800" dirty="0" smtClean="0">
                <a:cs typeface="Times New Roman" panose="02020603050405020304" pitchFamily="18" charset="0"/>
              </a:rPr>
              <a:t>						15-21 days 5 </a:t>
            </a:r>
            <a:r>
              <a:rPr lang="en-US" sz="2800" dirty="0" err="1" smtClean="0">
                <a:cs typeface="Times New Roman" panose="02020603050405020304" pitchFamily="18" charset="0"/>
              </a:rPr>
              <a:t>nos</a:t>
            </a:r>
            <a:r>
              <a:rPr lang="en-US" sz="2800" dirty="0" smtClean="0">
                <a:cs typeface="Times New Roman" panose="02020603050405020304" pitchFamily="18" charset="0"/>
              </a:rPr>
              <a:t>/ml </a:t>
            </a:r>
            <a:endParaRPr lang="en-US" sz="2800" dirty="0">
              <a:cs typeface="Times New Roman" panose="02020603050405020304" pitchFamily="18" charset="0"/>
            </a:endParaRPr>
          </a:p>
        </p:txBody>
      </p:sp>
      <p:sp>
        <p:nvSpPr>
          <p:cNvPr id="6" name="Text Box 2"/>
          <p:cNvSpPr txBox="1">
            <a:spLocks noChangeArrowheads="1"/>
          </p:cNvSpPr>
          <p:nvPr/>
        </p:nvSpPr>
        <p:spPr bwMode="auto">
          <a:xfrm>
            <a:off x="663387" y="5879296"/>
            <a:ext cx="11075895" cy="954107"/>
          </a:xfrm>
          <a:prstGeom prst="rect">
            <a:avLst/>
          </a:prstGeom>
          <a:solidFill>
            <a:schemeClr val="accent2"/>
          </a:solidFill>
          <a:ln w="9525">
            <a:noFill/>
            <a:miter lim="800000"/>
          </a:ln>
        </p:spPr>
        <p:txBody>
          <a:bodyPr wrap="square">
            <a:spAutoFit/>
          </a:bodyPr>
          <a:lstStyle/>
          <a:p>
            <a:pPr algn="ctr">
              <a:defRPr/>
            </a:pPr>
            <a:r>
              <a:rPr lang="en-US" sz="2800" dirty="0" smtClean="0">
                <a:solidFill>
                  <a:schemeClr val="bg1"/>
                </a:solidFill>
                <a:cs typeface="Times New Roman" panose="02020603050405020304" pitchFamily="18" charset="0"/>
              </a:rPr>
              <a:t>After 20-21days, the larvae metamorphose turns into fish fry and transferred to nursery tanks or ponds for further rearing</a:t>
            </a:r>
            <a:endParaRPr lang="en-US" sz="28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714125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550132" y="423528"/>
            <a:ext cx="8153178" cy="5901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ms-MY" sz="2800" b="1" dirty="0" smtClean="0">
                <a:latin typeface="+mn-lt"/>
              </a:rPr>
              <a:t>Live feeds and its culture technique</a:t>
            </a:r>
          </a:p>
        </p:txBody>
      </p:sp>
      <p:sp>
        <p:nvSpPr>
          <p:cNvPr id="5" name="Text Box 2"/>
          <p:cNvSpPr txBox="1">
            <a:spLocks noChangeArrowheads="1"/>
          </p:cNvSpPr>
          <p:nvPr/>
        </p:nvSpPr>
        <p:spPr bwMode="auto">
          <a:xfrm>
            <a:off x="457422" y="1090512"/>
            <a:ext cx="11075895" cy="830997"/>
          </a:xfrm>
          <a:prstGeom prst="rect">
            <a:avLst/>
          </a:prstGeom>
          <a:noFill/>
          <a:ln w="9525">
            <a:noFill/>
            <a:miter lim="800000"/>
          </a:ln>
        </p:spPr>
        <p:txBody>
          <a:bodyPr wrap="square">
            <a:spAutoFit/>
          </a:bodyPr>
          <a:lstStyle/>
          <a:p>
            <a:pPr algn="just">
              <a:defRPr/>
            </a:pPr>
            <a:r>
              <a:rPr lang="en-US" sz="2400" dirty="0" smtClean="0">
                <a:cs typeface="Times New Roman" panose="02020603050405020304" pitchFamily="18" charset="0"/>
              </a:rPr>
              <a:t>After three days of incubation of fertilized fish eggs, the larvae metamorphose needs live feed which are usually three types presently used in aquaculture:</a:t>
            </a:r>
            <a:endParaRPr lang="en-US" sz="2400" dirty="0">
              <a:cs typeface="Times New Roman" panose="02020603050405020304" pitchFamily="18" charset="0"/>
            </a:endParaRPr>
          </a:p>
        </p:txBody>
      </p:sp>
      <p:sp>
        <p:nvSpPr>
          <p:cNvPr id="7" name="Text Box 2"/>
          <p:cNvSpPr txBox="1">
            <a:spLocks noChangeArrowheads="1"/>
          </p:cNvSpPr>
          <p:nvPr/>
        </p:nvSpPr>
        <p:spPr bwMode="auto">
          <a:xfrm>
            <a:off x="450850" y="2274570"/>
            <a:ext cx="3557905" cy="1014730"/>
          </a:xfrm>
          <a:prstGeom prst="rect">
            <a:avLst/>
          </a:prstGeom>
          <a:noFill/>
          <a:ln w="9525">
            <a:noFill/>
            <a:miter lim="800000"/>
          </a:ln>
        </p:spPr>
        <p:txBody>
          <a:bodyPr wrap="square">
            <a:spAutoFit/>
          </a:bodyPr>
          <a:lstStyle/>
          <a:p>
            <a:pPr algn="just">
              <a:defRPr/>
            </a:pPr>
            <a:r>
              <a:rPr lang="en-US" sz="2000" b="1" dirty="0" smtClean="0">
                <a:cs typeface="Times New Roman" panose="02020603050405020304" pitchFamily="18" charset="0"/>
              </a:rPr>
              <a:t>1. </a:t>
            </a:r>
            <a:r>
              <a:rPr lang="en-US" sz="2000" b="1" dirty="0" err="1" smtClean="0">
                <a:cs typeface="Times New Roman" panose="02020603050405020304" pitchFamily="18" charset="0"/>
              </a:rPr>
              <a:t>Artemia</a:t>
            </a:r>
            <a:r>
              <a:rPr lang="en-US" sz="2000" dirty="0" smtClean="0">
                <a:cs typeface="Times New Roman" panose="02020603050405020304" pitchFamily="18" charset="0"/>
              </a:rPr>
              <a:t>: a brine shrimp grows in high concentration of saline water</a:t>
            </a:r>
            <a:endParaRPr lang="en-US" sz="2000" dirty="0">
              <a:cs typeface="Times New Roman" panose="02020603050405020304" pitchFamily="18" charset="0"/>
            </a:endParaRPr>
          </a:p>
        </p:txBody>
      </p:sp>
      <p:sp>
        <p:nvSpPr>
          <p:cNvPr id="8" name="Text Box 2"/>
          <p:cNvSpPr txBox="1">
            <a:spLocks noChangeArrowheads="1"/>
          </p:cNvSpPr>
          <p:nvPr/>
        </p:nvSpPr>
        <p:spPr bwMode="auto">
          <a:xfrm>
            <a:off x="4175760" y="2204085"/>
            <a:ext cx="3455035" cy="1014730"/>
          </a:xfrm>
          <a:prstGeom prst="rect">
            <a:avLst/>
          </a:prstGeom>
          <a:noFill/>
          <a:ln w="9525">
            <a:noFill/>
            <a:miter lim="800000"/>
          </a:ln>
        </p:spPr>
        <p:txBody>
          <a:bodyPr wrap="square">
            <a:spAutoFit/>
          </a:bodyPr>
          <a:lstStyle/>
          <a:p>
            <a:pPr algn="just">
              <a:defRPr/>
            </a:pPr>
            <a:r>
              <a:rPr lang="en-US" sz="2000" b="1" dirty="0">
                <a:cs typeface="Times New Roman" panose="02020603050405020304" pitchFamily="18" charset="0"/>
              </a:rPr>
              <a:t>2</a:t>
            </a:r>
            <a:r>
              <a:rPr lang="en-US" sz="2000" b="1" dirty="0" smtClean="0">
                <a:cs typeface="Times New Roman" panose="02020603050405020304" pitchFamily="18" charset="0"/>
              </a:rPr>
              <a:t>. Rotifer</a:t>
            </a:r>
            <a:r>
              <a:rPr lang="en-US" sz="2000" dirty="0" smtClean="0">
                <a:cs typeface="Times New Roman" panose="02020603050405020304" pitchFamily="18" charset="0"/>
              </a:rPr>
              <a:t>: </a:t>
            </a:r>
            <a:r>
              <a:rPr lang="ms-MY" sz="2000" dirty="0" smtClean="0"/>
              <a:t>Near-microscopic </a:t>
            </a:r>
            <a:r>
              <a:rPr lang="ms-MY" sz="2000" dirty="0"/>
              <a:t>pseudocoelomate </a:t>
            </a:r>
            <a:r>
              <a:rPr lang="ms-MY" sz="2000" dirty="0" smtClean="0"/>
              <a:t>animals, found in fresh water.</a:t>
            </a:r>
            <a:endParaRPr lang="en-US" sz="2000" dirty="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504055" y="3463290"/>
            <a:ext cx="2798445" cy="2260600"/>
          </a:xfrm>
          <a:prstGeom prst="rect">
            <a:avLst/>
          </a:prstGeom>
        </p:spPr>
      </p:pic>
      <p:sp>
        <p:nvSpPr>
          <p:cNvPr id="14" name="Text Box 2"/>
          <p:cNvSpPr txBox="1">
            <a:spLocks noChangeArrowheads="1"/>
          </p:cNvSpPr>
          <p:nvPr/>
        </p:nvSpPr>
        <p:spPr bwMode="auto">
          <a:xfrm>
            <a:off x="8044815" y="2274570"/>
            <a:ext cx="3736975" cy="1014730"/>
          </a:xfrm>
          <a:prstGeom prst="rect">
            <a:avLst/>
          </a:prstGeom>
          <a:noFill/>
          <a:ln w="9525">
            <a:noFill/>
            <a:miter lim="800000"/>
          </a:ln>
        </p:spPr>
        <p:txBody>
          <a:bodyPr wrap="square">
            <a:spAutoFit/>
          </a:bodyPr>
          <a:lstStyle/>
          <a:p>
            <a:pPr algn="just">
              <a:defRPr/>
            </a:pPr>
            <a:r>
              <a:rPr lang="en-US" sz="2000" b="1" dirty="0" smtClean="0">
                <a:cs typeface="Times New Roman" panose="02020603050405020304" pitchFamily="18" charset="0"/>
              </a:rPr>
              <a:t>3. Copepod</a:t>
            </a:r>
            <a:r>
              <a:rPr lang="en-US" sz="2000" dirty="0" smtClean="0">
                <a:cs typeface="Times New Roman" panose="02020603050405020304" pitchFamily="18" charset="0"/>
              </a:rPr>
              <a:t>: </a:t>
            </a:r>
            <a:r>
              <a:rPr lang="en-US" sz="2000" dirty="0"/>
              <a:t>S</a:t>
            </a:r>
            <a:r>
              <a:rPr lang="en-US" sz="2000" dirty="0" smtClean="0"/>
              <a:t>mall </a:t>
            </a:r>
            <a:r>
              <a:rPr lang="en-US" sz="2000" dirty="0"/>
              <a:t>crustaceans found in the sea and </a:t>
            </a:r>
            <a:r>
              <a:rPr lang="en-US" sz="2000" dirty="0" smtClean="0"/>
              <a:t>brackish water.</a:t>
            </a:r>
            <a:endParaRPr lang="en-US" sz="2000" dirty="0">
              <a:cs typeface="Times New Roman" panose="02020603050405020304" pitchFamily="18" charset="0"/>
            </a:endParaRPr>
          </a:p>
        </p:txBody>
      </p:sp>
      <p:pic>
        <p:nvPicPr>
          <p:cNvPr id="13" name="Picture 12"/>
          <p:cNvPicPr>
            <a:picLocks noChangeAspect="1"/>
          </p:cNvPicPr>
          <p:nvPr/>
        </p:nvPicPr>
        <p:blipFill>
          <a:blip r:embed="rId4"/>
          <a:stretch>
            <a:fillRect/>
          </a:stretch>
        </p:blipFill>
        <p:spPr>
          <a:xfrm>
            <a:off x="8529955" y="3463290"/>
            <a:ext cx="2607945" cy="2249805"/>
          </a:xfrm>
          <a:prstGeom prst="rect">
            <a:avLst/>
          </a:prstGeom>
        </p:spPr>
      </p:pic>
      <p:pic>
        <p:nvPicPr>
          <p:cNvPr id="3" name="Picture 2" descr="artemia"/>
          <p:cNvPicPr>
            <a:picLocks noChangeAspect="1"/>
          </p:cNvPicPr>
          <p:nvPr/>
        </p:nvPicPr>
        <p:blipFill>
          <a:blip r:embed="rId5"/>
          <a:stretch>
            <a:fillRect/>
          </a:stretch>
        </p:blipFill>
        <p:spPr>
          <a:xfrm>
            <a:off x="938530" y="3474085"/>
            <a:ext cx="2529205" cy="2239645"/>
          </a:xfrm>
          <a:prstGeom prst="rect">
            <a:avLst/>
          </a:prstGeom>
        </p:spPr>
      </p:pic>
    </p:spTree>
    <p:extLst>
      <p:ext uri="{BB962C8B-B14F-4D97-AF65-F5344CB8AC3E}">
        <p14:creationId xmlns:p14="http://schemas.microsoft.com/office/powerpoint/2010/main" val="17967427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0671" y="758645"/>
            <a:ext cx="1428306" cy="523220"/>
          </a:xfrm>
          <a:prstGeom prst="rect">
            <a:avLst/>
          </a:prstGeom>
        </p:spPr>
        <p:txBody>
          <a:bodyPr wrap="square">
            <a:spAutoFit/>
          </a:bodyPr>
          <a:lstStyle/>
          <a:p>
            <a:r>
              <a:rPr lang="en-MY" altLang="ms-MY" sz="2800" b="1" dirty="0" err="1"/>
              <a:t>Artemia</a:t>
            </a:r>
            <a:endParaRPr lang="ms-MY" sz="2800" dirty="0"/>
          </a:p>
        </p:txBody>
      </p:sp>
      <p:sp>
        <p:nvSpPr>
          <p:cNvPr id="16" name="Rectangle 15"/>
          <p:cNvSpPr/>
          <p:nvPr/>
        </p:nvSpPr>
        <p:spPr>
          <a:xfrm>
            <a:off x="642620" y="1520190"/>
            <a:ext cx="9832975" cy="461645"/>
          </a:xfrm>
          <a:prstGeom prst="rect">
            <a:avLst/>
          </a:prstGeom>
        </p:spPr>
        <p:txBody>
          <a:bodyPr wrap="square">
            <a:spAutoFit/>
          </a:bodyPr>
          <a:lstStyle/>
          <a:p>
            <a:pPr marL="457200" indent="-457200">
              <a:buFont typeface="Arial" panose="020B0604020202020204" pitchFamily="34" charset="0"/>
              <a:buChar char="•"/>
            </a:pPr>
            <a:r>
              <a:rPr lang="en-MY" altLang="ms-MY" sz="2400" dirty="0" err="1" smtClean="0"/>
              <a:t>Artemia</a:t>
            </a:r>
            <a:r>
              <a:rPr lang="en-MY" altLang="ms-MY" sz="2400" dirty="0" smtClean="0"/>
              <a:t> eggs are usually available in commercial market as powder form</a:t>
            </a:r>
            <a:endParaRPr lang="ms-MY" sz="2400" dirty="0"/>
          </a:p>
        </p:txBody>
      </p:sp>
      <p:pic>
        <p:nvPicPr>
          <p:cNvPr id="6" name="Picture 5"/>
          <p:cNvPicPr>
            <a:picLocks noChangeAspect="1"/>
          </p:cNvPicPr>
          <p:nvPr/>
        </p:nvPicPr>
        <p:blipFill>
          <a:blip r:embed="rId3"/>
          <a:stretch>
            <a:fillRect/>
          </a:stretch>
        </p:blipFill>
        <p:spPr>
          <a:xfrm>
            <a:off x="10140315" y="758825"/>
            <a:ext cx="1931670" cy="1664335"/>
          </a:xfrm>
          <a:prstGeom prst="rect">
            <a:avLst/>
          </a:prstGeom>
        </p:spPr>
      </p:pic>
      <p:sp>
        <p:nvSpPr>
          <p:cNvPr id="17" name="Rectangle 16"/>
          <p:cNvSpPr/>
          <p:nvPr/>
        </p:nvSpPr>
        <p:spPr>
          <a:xfrm>
            <a:off x="642540" y="1961457"/>
            <a:ext cx="7968060" cy="461665"/>
          </a:xfrm>
          <a:prstGeom prst="rect">
            <a:avLst/>
          </a:prstGeom>
        </p:spPr>
        <p:txBody>
          <a:bodyPr wrap="square">
            <a:spAutoFit/>
          </a:bodyPr>
          <a:lstStyle/>
          <a:p>
            <a:pPr marL="457200" indent="-457200">
              <a:buFont typeface="Arial" panose="020B0604020202020204" pitchFamily="34" charset="0"/>
              <a:buChar char="•"/>
            </a:pPr>
            <a:r>
              <a:rPr lang="en-MY" sz="2400" dirty="0" smtClean="0"/>
              <a:t>Take a clean container with 1 litre normal water</a:t>
            </a:r>
            <a:endParaRPr lang="ms-MY" sz="2400" dirty="0"/>
          </a:p>
        </p:txBody>
      </p:sp>
      <p:sp>
        <p:nvSpPr>
          <p:cNvPr id="18" name="Rectangle 17"/>
          <p:cNvSpPr/>
          <p:nvPr/>
        </p:nvSpPr>
        <p:spPr>
          <a:xfrm>
            <a:off x="642540" y="2423353"/>
            <a:ext cx="9052789" cy="461665"/>
          </a:xfrm>
          <a:prstGeom prst="rect">
            <a:avLst/>
          </a:prstGeom>
        </p:spPr>
        <p:txBody>
          <a:bodyPr wrap="square">
            <a:spAutoFit/>
          </a:bodyPr>
          <a:lstStyle/>
          <a:p>
            <a:pPr marL="457200" indent="-457200">
              <a:buFont typeface="Arial" panose="020B0604020202020204" pitchFamily="34" charset="0"/>
              <a:buChar char="•"/>
            </a:pPr>
            <a:r>
              <a:rPr lang="en-MY" sz="2400" dirty="0" smtClean="0"/>
              <a:t>Mix 30 gm sodium chloride gently; ensure the continuous aeration</a:t>
            </a:r>
            <a:endParaRPr lang="ms-MY" sz="2400" dirty="0"/>
          </a:p>
        </p:txBody>
      </p:sp>
      <p:sp>
        <p:nvSpPr>
          <p:cNvPr id="19" name="Rectangle 18"/>
          <p:cNvSpPr/>
          <p:nvPr/>
        </p:nvSpPr>
        <p:spPr>
          <a:xfrm>
            <a:off x="629839" y="2910014"/>
            <a:ext cx="9993943" cy="830997"/>
          </a:xfrm>
          <a:prstGeom prst="rect">
            <a:avLst/>
          </a:prstGeom>
        </p:spPr>
        <p:txBody>
          <a:bodyPr wrap="square">
            <a:spAutoFit/>
          </a:bodyPr>
          <a:lstStyle/>
          <a:p>
            <a:pPr marL="457200" indent="-457200">
              <a:buFont typeface="Arial" panose="020B0604020202020204" pitchFamily="34" charset="0"/>
              <a:buChar char="•"/>
            </a:pPr>
            <a:r>
              <a:rPr lang="en-MY" sz="2400" dirty="0" smtClean="0"/>
              <a:t>Mix 1 gm </a:t>
            </a:r>
            <a:r>
              <a:rPr lang="en-MY" sz="2400" dirty="0" err="1" smtClean="0"/>
              <a:t>artemia</a:t>
            </a:r>
            <a:r>
              <a:rPr lang="en-MY" sz="2400" dirty="0" smtClean="0"/>
              <a:t> eggs powder gently and ensure the continuous aeration up to 24-36 hours at room temperature  </a:t>
            </a:r>
            <a:endParaRPr lang="ms-MY" sz="2400" dirty="0"/>
          </a:p>
        </p:txBody>
      </p:sp>
      <p:sp>
        <p:nvSpPr>
          <p:cNvPr id="20" name="Rectangle 19"/>
          <p:cNvSpPr/>
          <p:nvPr/>
        </p:nvSpPr>
        <p:spPr>
          <a:xfrm>
            <a:off x="642620" y="3747770"/>
            <a:ext cx="9993630" cy="831215"/>
          </a:xfrm>
          <a:prstGeom prst="rect">
            <a:avLst/>
          </a:prstGeom>
        </p:spPr>
        <p:txBody>
          <a:bodyPr wrap="square">
            <a:spAutoFit/>
          </a:bodyPr>
          <a:lstStyle/>
          <a:p>
            <a:pPr marL="457200" indent="-457200">
              <a:buFont typeface="Arial" panose="020B0604020202020204" pitchFamily="34" charset="0"/>
              <a:buChar char="•"/>
            </a:pPr>
            <a:r>
              <a:rPr lang="en-MY" sz="2400" dirty="0" smtClean="0"/>
              <a:t>After 24 hours of incubation, the water </a:t>
            </a:r>
            <a:r>
              <a:rPr lang="en-MY" sz="2400" dirty="0" err="1" smtClean="0"/>
              <a:t>color</a:t>
            </a:r>
            <a:r>
              <a:rPr lang="en-MY" sz="2400" dirty="0" smtClean="0"/>
              <a:t> turns into red meaning the </a:t>
            </a:r>
            <a:r>
              <a:rPr lang="en-MY" sz="2400" dirty="0" err="1" smtClean="0"/>
              <a:t>artemia</a:t>
            </a:r>
            <a:r>
              <a:rPr lang="en-MY" sz="2400" dirty="0" smtClean="0"/>
              <a:t> is hatched and separate the </a:t>
            </a:r>
            <a:r>
              <a:rPr lang="en-MY" sz="2400" dirty="0" err="1" smtClean="0"/>
              <a:t>artemia</a:t>
            </a:r>
            <a:r>
              <a:rPr lang="en-MY" sz="2400" dirty="0" smtClean="0"/>
              <a:t> using </a:t>
            </a:r>
            <a:r>
              <a:rPr lang="en-MY" sz="2400" dirty="0" err="1" smtClean="0"/>
              <a:t>genral</a:t>
            </a:r>
            <a:r>
              <a:rPr lang="en-MY" sz="2400" dirty="0" smtClean="0"/>
              <a:t> filtration method</a:t>
            </a:r>
            <a:endParaRPr lang="ms-MY" sz="2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1450" y="4579620"/>
            <a:ext cx="1617980" cy="2059940"/>
          </a:xfrm>
          <a:prstGeom prst="rect">
            <a:avLst/>
          </a:prstGeom>
        </p:spPr>
      </p:pic>
      <p:sp>
        <p:nvSpPr>
          <p:cNvPr id="22" name="Rectangle 21"/>
          <p:cNvSpPr/>
          <p:nvPr/>
        </p:nvSpPr>
        <p:spPr>
          <a:xfrm>
            <a:off x="748585" y="4918802"/>
            <a:ext cx="9052789" cy="830997"/>
          </a:xfrm>
          <a:prstGeom prst="rect">
            <a:avLst/>
          </a:prstGeom>
          <a:solidFill>
            <a:schemeClr val="accent2"/>
          </a:solidFill>
        </p:spPr>
        <p:txBody>
          <a:bodyPr wrap="square">
            <a:spAutoFit/>
          </a:bodyPr>
          <a:lstStyle/>
          <a:p>
            <a:pPr marL="457200" indent="-457200" algn="ctr">
              <a:buFont typeface="Arial" panose="020B0604020202020204" pitchFamily="34" charset="0"/>
              <a:buChar char="•"/>
            </a:pPr>
            <a:r>
              <a:rPr lang="en-US" altLang="en-US" sz="2400" dirty="0" smtClean="0">
                <a:solidFill>
                  <a:schemeClr val="bg1"/>
                </a:solidFill>
              </a:rPr>
              <a:t>REMEMBER: </a:t>
            </a:r>
            <a:r>
              <a:rPr lang="en-US" altLang="en-US" sz="2400" dirty="0" err="1" smtClean="0">
                <a:solidFill>
                  <a:schemeClr val="bg1"/>
                </a:solidFill>
              </a:rPr>
              <a:t>Artemia</a:t>
            </a:r>
            <a:r>
              <a:rPr lang="en-US" altLang="en-US" sz="2400" dirty="0" smtClean="0">
                <a:solidFill>
                  <a:schemeClr val="bg1"/>
                </a:solidFill>
              </a:rPr>
              <a:t> </a:t>
            </a:r>
            <a:r>
              <a:rPr lang="en-US" altLang="en-US" sz="2400" dirty="0">
                <a:solidFill>
                  <a:schemeClr val="bg1"/>
                </a:solidFill>
              </a:rPr>
              <a:t>lose their nutritional value after 10 - 12 </a:t>
            </a:r>
            <a:r>
              <a:rPr lang="en-US" altLang="en-US" sz="2400" dirty="0" smtClean="0">
                <a:solidFill>
                  <a:schemeClr val="bg1"/>
                </a:solidFill>
              </a:rPr>
              <a:t>hours</a:t>
            </a:r>
            <a:r>
              <a:rPr lang="en-US" altLang="en-US" sz="2400" dirty="0">
                <a:solidFill>
                  <a:schemeClr val="bg1"/>
                </a:solidFill>
              </a:rPr>
              <a:t> </a:t>
            </a:r>
            <a:r>
              <a:rPr lang="en-US" altLang="en-US" sz="2400" dirty="0" smtClean="0">
                <a:solidFill>
                  <a:schemeClr val="bg1"/>
                </a:solidFill>
              </a:rPr>
              <a:t>of hatching. So use before that……</a:t>
            </a:r>
            <a:endParaRPr lang="en-US" altLang="en-US" sz="2400" dirty="0">
              <a:solidFill>
                <a:schemeClr val="bg1"/>
              </a:solidFill>
            </a:endParaRPr>
          </a:p>
        </p:txBody>
      </p:sp>
    </p:spTree>
    <p:extLst>
      <p:ext uri="{BB962C8B-B14F-4D97-AF65-F5344CB8AC3E}">
        <p14:creationId xmlns:p14="http://schemas.microsoft.com/office/powerpoint/2010/main" val="6404371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2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422" y="889456"/>
            <a:ext cx="1428306" cy="523220"/>
          </a:xfrm>
          <a:prstGeom prst="rect">
            <a:avLst/>
          </a:prstGeom>
        </p:spPr>
        <p:txBody>
          <a:bodyPr wrap="square">
            <a:spAutoFit/>
          </a:bodyPr>
          <a:lstStyle/>
          <a:p>
            <a:r>
              <a:rPr lang="en-MY" sz="2800" b="1" dirty="0" smtClean="0"/>
              <a:t>Rotifer</a:t>
            </a:r>
            <a:endParaRPr lang="ms-MY" sz="2800" dirty="0"/>
          </a:p>
        </p:txBody>
      </p:sp>
      <p:sp>
        <p:nvSpPr>
          <p:cNvPr id="15" name="Rectangle 3"/>
          <p:cNvSpPr txBox="1">
            <a:spLocks noChangeArrowheads="1"/>
          </p:cNvSpPr>
          <p:nvPr/>
        </p:nvSpPr>
        <p:spPr>
          <a:xfrm>
            <a:off x="380999" y="1447801"/>
            <a:ext cx="11640671" cy="2559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ltLang="en-US" sz="2400" dirty="0" smtClean="0"/>
              <a:t>Rotifers can be produced using algae, yeast, or other custom products, or a combination.</a:t>
            </a:r>
          </a:p>
          <a:p>
            <a:pPr>
              <a:lnSpc>
                <a:spcPct val="110000"/>
              </a:lnSpc>
            </a:pPr>
            <a:r>
              <a:rPr lang="en-US" altLang="en-US" sz="2400" dirty="0" smtClean="0"/>
              <a:t>Rotifer production range from 100 to 10,000 animals per ml.</a:t>
            </a:r>
          </a:p>
          <a:p>
            <a:pPr>
              <a:lnSpc>
                <a:spcPct val="110000"/>
              </a:lnSpc>
            </a:pPr>
            <a:r>
              <a:rPr lang="en-US" altLang="en-US" sz="2400" dirty="0" smtClean="0"/>
              <a:t>Rotifers are usually maintained in larvae tanks at a density of 5 to 30 per ml of larval tank water.</a:t>
            </a:r>
          </a:p>
          <a:p>
            <a:pPr marL="0" indent="0" algn="ctr">
              <a:lnSpc>
                <a:spcPct val="110000"/>
              </a:lnSpc>
              <a:buNone/>
            </a:pPr>
            <a:endParaRPr lang="en-US" altLang="en-US" sz="2400" b="1" dirty="0" smtClean="0"/>
          </a:p>
        </p:txBody>
      </p:sp>
      <p:sp>
        <p:nvSpPr>
          <p:cNvPr id="26" name="Rectangle 25"/>
          <p:cNvSpPr/>
          <p:nvPr/>
        </p:nvSpPr>
        <p:spPr>
          <a:xfrm>
            <a:off x="559880" y="3913213"/>
            <a:ext cx="1587650" cy="523220"/>
          </a:xfrm>
          <a:prstGeom prst="rect">
            <a:avLst/>
          </a:prstGeom>
        </p:spPr>
        <p:txBody>
          <a:bodyPr wrap="square">
            <a:spAutoFit/>
          </a:bodyPr>
          <a:lstStyle/>
          <a:p>
            <a:r>
              <a:rPr lang="en-MY" sz="2800" b="1" dirty="0" smtClean="0"/>
              <a:t>Copepod</a:t>
            </a:r>
            <a:endParaRPr lang="ms-MY" sz="2800" dirty="0"/>
          </a:p>
        </p:txBody>
      </p:sp>
      <p:sp>
        <p:nvSpPr>
          <p:cNvPr id="27" name="Rectangle 3"/>
          <p:cNvSpPr txBox="1">
            <a:spLocks noChangeArrowheads="1"/>
          </p:cNvSpPr>
          <p:nvPr/>
        </p:nvSpPr>
        <p:spPr>
          <a:xfrm>
            <a:off x="457422" y="4538233"/>
            <a:ext cx="11640671" cy="12505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ltLang="en-US" sz="2400" dirty="0" smtClean="0"/>
              <a:t>It is most time consuming culture.</a:t>
            </a:r>
          </a:p>
          <a:p>
            <a:pPr>
              <a:lnSpc>
                <a:spcPct val="110000"/>
              </a:lnSpc>
            </a:pPr>
            <a:r>
              <a:rPr lang="en-MY" altLang="en-US" sz="2400" dirty="0" smtClean="0"/>
              <a:t>For copepod production, please read </a:t>
            </a:r>
            <a:r>
              <a:rPr lang="en-US" altLang="en-US" sz="2400" dirty="0" smtClean="0"/>
              <a:t>http://www.fao.org/docrep/003/W3732E/w3732e0t.htm</a:t>
            </a:r>
          </a:p>
          <a:p>
            <a:pPr marL="0" indent="0" algn="ctr">
              <a:lnSpc>
                <a:spcPct val="110000"/>
              </a:lnSpc>
              <a:buNone/>
            </a:pPr>
            <a:endParaRPr lang="en-US" altLang="en-US" sz="2400" b="1" dirty="0" smtClean="0"/>
          </a:p>
        </p:txBody>
      </p:sp>
    </p:spTree>
    <p:extLst>
      <p:ext uri="{BB962C8B-B14F-4D97-AF65-F5344CB8AC3E}">
        <p14:creationId xmlns:p14="http://schemas.microsoft.com/office/powerpoint/2010/main" val="26076162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anim calcmode="lin" valueType="num">
                                      <p:cBhvr>
                                        <p:cTn id="16" dur="2000" fill="hold"/>
                                        <p:tgtEl>
                                          <p:spTgt spid="26"/>
                                        </p:tgtEl>
                                        <p:attrNameLst>
                                          <p:attrName>ppt_w</p:attrName>
                                        </p:attrNameLst>
                                      </p:cBhvr>
                                      <p:tavLst>
                                        <p:tav tm="0" fmla="#ppt_w*sin(2.5*pi*$)">
                                          <p:val>
                                            <p:fltVal val="0"/>
                                          </p:val>
                                        </p:tav>
                                        <p:tav tm="100000">
                                          <p:val>
                                            <p:fltVal val="1"/>
                                          </p:val>
                                        </p:tav>
                                      </p:tavLst>
                                    </p:anim>
                                    <p:anim calcmode="lin" valueType="num">
                                      <p:cBhvr>
                                        <p:cTn id="17" dur="2000" fill="hold"/>
                                        <p:tgtEl>
                                          <p:spTgt spid="2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2000"/>
                                        <p:tgtEl>
                                          <p:spTgt spid="27"/>
                                        </p:tgtEl>
                                      </p:cBhvr>
                                    </p:animEffect>
                                    <p:anim calcmode="lin" valueType="num">
                                      <p:cBhvr>
                                        <p:cTn id="21" dur="2000" fill="hold"/>
                                        <p:tgtEl>
                                          <p:spTgt spid="27"/>
                                        </p:tgtEl>
                                        <p:attrNameLst>
                                          <p:attrName>ppt_w</p:attrName>
                                        </p:attrNameLst>
                                      </p:cBhvr>
                                      <p:tavLst>
                                        <p:tav tm="0" fmla="#ppt_w*sin(2.5*pi*$)">
                                          <p:val>
                                            <p:fltVal val="0"/>
                                          </p:val>
                                        </p:tav>
                                        <p:tav tm="100000">
                                          <p:val>
                                            <p:fltVal val="1"/>
                                          </p:val>
                                        </p:tav>
                                      </p:tavLst>
                                    </p:anim>
                                    <p:anim calcmode="lin" valueType="num">
                                      <p:cBhvr>
                                        <p:cTn id="22"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10" y="500062"/>
            <a:ext cx="3142001" cy="590189"/>
          </a:xfrm>
        </p:spPr>
        <p:txBody>
          <a:bodyPr>
            <a:normAutofit/>
          </a:bodyPr>
          <a:lstStyle/>
          <a:p>
            <a:r>
              <a:rPr lang="en-MY" altLang="ms-MY" sz="3200" b="1" dirty="0">
                <a:latin typeface="+mn-lt"/>
              </a:rPr>
              <a:t>Seed Production</a:t>
            </a:r>
          </a:p>
        </p:txBody>
      </p:sp>
      <p:sp>
        <p:nvSpPr>
          <p:cNvPr id="12" name="Rectangle 11"/>
          <p:cNvSpPr/>
          <p:nvPr/>
        </p:nvSpPr>
        <p:spPr>
          <a:xfrm>
            <a:off x="932180" y="1301750"/>
            <a:ext cx="5814060" cy="460375"/>
          </a:xfrm>
          <a:prstGeom prst="rect">
            <a:avLst/>
          </a:prstGeom>
        </p:spPr>
        <p:txBody>
          <a:bodyPr wrap="square">
            <a:spAutoFit/>
          </a:bodyPr>
          <a:lstStyle/>
          <a:p>
            <a:r>
              <a:rPr lang="en-US" sz="2400" dirty="0" smtClean="0">
                <a:solidFill>
                  <a:srgbClr val="000000"/>
                </a:solidFill>
                <a:latin typeface="Arial" panose="020B0604020202020204" pitchFamily="34" charset="0"/>
              </a:rPr>
              <a:t>Two methods, which are</a:t>
            </a:r>
            <a:r>
              <a:rPr lang="en-MY" altLang="en-US" sz="2400" dirty="0" smtClean="0">
                <a:solidFill>
                  <a:srgbClr val="000000"/>
                </a:solidFill>
                <a:latin typeface="Arial" panose="020B0604020202020204" pitchFamily="34" charset="0"/>
              </a:rPr>
              <a:t>:</a:t>
            </a:r>
          </a:p>
        </p:txBody>
      </p:sp>
      <p:sp>
        <p:nvSpPr>
          <p:cNvPr id="14" name="Rectangle 13"/>
          <p:cNvSpPr/>
          <p:nvPr/>
        </p:nvSpPr>
        <p:spPr>
          <a:xfrm>
            <a:off x="932180" y="1922780"/>
            <a:ext cx="8315325" cy="460375"/>
          </a:xfrm>
          <a:prstGeom prst="rect">
            <a:avLst/>
          </a:prstGeom>
        </p:spPr>
        <p:txBody>
          <a:bodyPr wrap="square">
            <a:spAutoFit/>
          </a:bodyPr>
          <a:lstStyle/>
          <a:p>
            <a:r>
              <a:rPr lang="en-US" sz="2400" b="1" dirty="0" smtClean="0">
                <a:solidFill>
                  <a:srgbClr val="000000"/>
                </a:solidFill>
                <a:latin typeface="Arial" panose="020B0604020202020204" pitchFamily="34" charset="0"/>
              </a:rPr>
              <a:t>Method 1: Collection of seed from the wild source</a:t>
            </a:r>
          </a:p>
        </p:txBody>
      </p:sp>
      <p:sp>
        <p:nvSpPr>
          <p:cNvPr id="17" name="Rectangle 16"/>
          <p:cNvSpPr/>
          <p:nvPr/>
        </p:nvSpPr>
        <p:spPr>
          <a:xfrm>
            <a:off x="932455" y="2540871"/>
            <a:ext cx="7740897" cy="398780"/>
          </a:xfrm>
          <a:prstGeom prst="rect">
            <a:avLst/>
          </a:prstGeom>
        </p:spPr>
        <p:txBody>
          <a:bodyPr wrap="square">
            <a:spAutoFit/>
          </a:bodyPr>
          <a:lstStyle/>
          <a:p>
            <a:r>
              <a:rPr lang="en-US" sz="2000" dirty="0" smtClean="0">
                <a:solidFill>
                  <a:srgbClr val="000000"/>
                </a:solidFill>
                <a:latin typeface="Arial" panose="020B0604020202020204" pitchFamily="34" charset="0"/>
              </a:rPr>
              <a:t>This is the first method which occurs for those fish species</a:t>
            </a:r>
            <a:r>
              <a:rPr lang="en-MY" altLang="en-US" sz="2000" dirty="0" smtClean="0">
                <a:solidFill>
                  <a:srgbClr val="000000"/>
                </a:solidFill>
                <a:latin typeface="Arial" panose="020B0604020202020204" pitchFamily="34" charset="0"/>
              </a:rPr>
              <a:t>,</a:t>
            </a:r>
            <a:r>
              <a:rPr lang="en-US" sz="2000" dirty="0" smtClean="0">
                <a:solidFill>
                  <a:srgbClr val="000000"/>
                </a:solidFill>
                <a:latin typeface="Arial" panose="020B0604020202020204" pitchFamily="34" charset="0"/>
              </a:rPr>
              <a:t> which</a:t>
            </a:r>
            <a:r>
              <a:rPr lang="en-MY" altLang="en-US" sz="2000" dirty="0" smtClean="0">
                <a:solidFill>
                  <a:srgbClr val="000000"/>
                </a:solidFill>
                <a:latin typeface="Arial" panose="020B0604020202020204" pitchFamily="34" charset="0"/>
              </a:rPr>
              <a:t>:</a:t>
            </a:r>
          </a:p>
        </p:txBody>
      </p:sp>
      <p:sp>
        <p:nvSpPr>
          <p:cNvPr id="3" name="Rectangle 2"/>
          <p:cNvSpPr/>
          <p:nvPr/>
        </p:nvSpPr>
        <p:spPr>
          <a:xfrm>
            <a:off x="1013123" y="3156557"/>
            <a:ext cx="6752925" cy="1322070"/>
          </a:xfrm>
          <a:prstGeom prst="rect">
            <a:avLst/>
          </a:prstGeom>
        </p:spPr>
        <p:txBody>
          <a:bodyPr wrap="square">
            <a:spAutoFit/>
          </a:bodyPr>
          <a:lstStyle/>
          <a:p>
            <a:pPr marL="285750" indent="-285750">
              <a:buFont typeface="Arial" panose="020B0604020202020204" pitchFamily="34" charset="0"/>
              <a:buChar char="•"/>
            </a:pPr>
            <a:r>
              <a:rPr lang="en-US" sz="2000" dirty="0" smtClean="0"/>
              <a:t>spawning behavior is not controlled </a:t>
            </a:r>
          </a:p>
          <a:p>
            <a:pPr marL="285750" indent="-285750">
              <a:buFont typeface="Arial" panose="020B0604020202020204" pitchFamily="34" charset="0"/>
              <a:buChar char="•"/>
            </a:pPr>
            <a:r>
              <a:rPr lang="en-US" sz="2000" dirty="0" smtClean="0"/>
              <a:t>spawning </a:t>
            </a:r>
            <a:r>
              <a:rPr lang="en-US" sz="2000" dirty="0"/>
              <a:t>behavior is not well understood</a:t>
            </a:r>
          </a:p>
          <a:p>
            <a:pPr marL="285750" indent="-285750">
              <a:buFont typeface="Arial" panose="020B0604020202020204" pitchFamily="34" charset="0"/>
              <a:buChar char="•"/>
            </a:pPr>
            <a:r>
              <a:rPr lang="en-US" sz="2000" dirty="0"/>
              <a:t>he costs of artificial propagation are too high</a:t>
            </a:r>
          </a:p>
          <a:p>
            <a:pPr marL="285750" indent="-285750">
              <a:buFont typeface="Arial" panose="020B0604020202020204" pitchFamily="34" charset="0"/>
              <a:buChar char="•"/>
            </a:pPr>
            <a:r>
              <a:rPr lang="en-US" sz="2000" dirty="0"/>
              <a:t>where fry in large quantities is easily obtainable</a:t>
            </a:r>
            <a:endParaRPr lang="ms-MY" sz="2000" dirty="0"/>
          </a:p>
        </p:txBody>
      </p:sp>
      <p:sp>
        <p:nvSpPr>
          <p:cNvPr id="20" name="Rectangle 19"/>
          <p:cNvSpPr/>
          <p:nvPr/>
        </p:nvSpPr>
        <p:spPr>
          <a:xfrm>
            <a:off x="690410" y="4778312"/>
            <a:ext cx="11165541" cy="369332"/>
          </a:xfrm>
          <a:prstGeom prst="rect">
            <a:avLst/>
          </a:prstGeom>
          <a:solidFill>
            <a:schemeClr val="accent2"/>
          </a:solidFill>
        </p:spPr>
        <p:txBody>
          <a:bodyPr wrap="square">
            <a:spAutoFit/>
          </a:bodyPr>
          <a:lstStyle/>
          <a:p>
            <a:r>
              <a:rPr lang="en-US" b="1" dirty="0" smtClean="0">
                <a:solidFill>
                  <a:schemeClr val="bg1"/>
                </a:solidFill>
                <a:latin typeface="Arial" panose="020B0604020202020204" pitchFamily="34" charset="0"/>
              </a:rPr>
              <a:t>e.g. West African cat fish (</a:t>
            </a:r>
            <a:r>
              <a:rPr lang="ms-MY" b="1" i="1" dirty="0">
                <a:solidFill>
                  <a:schemeClr val="bg1"/>
                </a:solidFill>
              </a:rPr>
              <a:t>Chrysichthys  </a:t>
            </a:r>
            <a:r>
              <a:rPr lang="ms-MY" b="1" i="1" dirty="0" smtClean="0">
                <a:solidFill>
                  <a:schemeClr val="bg1"/>
                </a:solidFill>
              </a:rPr>
              <a:t>walkeri</a:t>
            </a:r>
            <a:r>
              <a:rPr lang="ms-MY" b="1" dirty="0" smtClean="0">
                <a:solidFill>
                  <a:schemeClr val="bg1"/>
                </a:solidFill>
              </a:rPr>
              <a:t>), Milk fish (</a:t>
            </a:r>
            <a:r>
              <a:rPr lang="ms-MY" b="1" i="1" dirty="0" smtClean="0">
                <a:solidFill>
                  <a:schemeClr val="bg1"/>
                </a:solidFill>
              </a:rPr>
              <a:t>Chanos chanos</a:t>
            </a:r>
            <a:r>
              <a:rPr lang="ms-MY" b="1" dirty="0" smtClean="0">
                <a:solidFill>
                  <a:schemeClr val="bg1"/>
                </a:solidFill>
              </a:rPr>
              <a:t>), Mullet species (</a:t>
            </a:r>
            <a:r>
              <a:rPr lang="ms-MY" b="1" i="1" dirty="0" smtClean="0">
                <a:solidFill>
                  <a:schemeClr val="bg1"/>
                </a:solidFill>
              </a:rPr>
              <a:t>Mugil cephalus</a:t>
            </a:r>
            <a:r>
              <a:rPr lang="ms-MY" b="1" dirty="0" smtClean="0">
                <a:solidFill>
                  <a:schemeClr val="bg1"/>
                </a:solidFill>
              </a:rPr>
              <a:t>) etc. </a:t>
            </a:r>
            <a:endParaRPr lang="en-US" b="1" i="1"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131509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3" grpId="0"/>
      <p:bldP spid="2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25141" y="799812"/>
            <a:ext cx="5904230" cy="460375"/>
          </a:xfrm>
          <a:prstGeom prst="rect">
            <a:avLst/>
          </a:prstGeom>
        </p:spPr>
        <p:txBody>
          <a:bodyPr wrap="none">
            <a:spAutoFit/>
          </a:bodyPr>
          <a:lstStyle/>
          <a:p>
            <a:r>
              <a:rPr lang="en-US" sz="2400" b="1" dirty="0" smtClean="0">
                <a:solidFill>
                  <a:srgbClr val="000000"/>
                </a:solidFill>
                <a:latin typeface="Arial" panose="020B0604020202020204" pitchFamily="34" charset="0"/>
              </a:rPr>
              <a:t>Method 2: Production in fish hatcheries</a:t>
            </a:r>
          </a:p>
        </p:txBody>
      </p:sp>
      <p:sp>
        <p:nvSpPr>
          <p:cNvPr id="17" name="Rectangle 16"/>
          <p:cNvSpPr/>
          <p:nvPr/>
        </p:nvSpPr>
        <p:spPr>
          <a:xfrm>
            <a:off x="878840" y="1525905"/>
            <a:ext cx="9465310" cy="706755"/>
          </a:xfrm>
          <a:prstGeom prst="rect">
            <a:avLst/>
          </a:prstGeom>
        </p:spPr>
        <p:txBody>
          <a:bodyPr wrap="square">
            <a:spAutoFit/>
          </a:bodyPr>
          <a:lstStyle/>
          <a:p>
            <a:r>
              <a:rPr lang="en-US" sz="2000" dirty="0"/>
              <a:t>There are many different forms of controlled reproduction, but all achieve the result of fertilized eggs</a:t>
            </a:r>
            <a:endParaRPr lang="en-US" sz="2000" dirty="0" smtClean="0">
              <a:solidFill>
                <a:srgbClr val="000000"/>
              </a:solidFill>
              <a:latin typeface="Arial" panose="020B0604020202020204" pitchFamily="34" charset="0"/>
            </a:endParaRPr>
          </a:p>
        </p:txBody>
      </p:sp>
      <p:sp>
        <p:nvSpPr>
          <p:cNvPr id="4" name="Rectangle 3"/>
          <p:cNvSpPr/>
          <p:nvPr/>
        </p:nvSpPr>
        <p:spPr>
          <a:xfrm>
            <a:off x="878668" y="2358282"/>
            <a:ext cx="8910918" cy="400110"/>
          </a:xfrm>
          <a:prstGeom prst="rect">
            <a:avLst/>
          </a:prstGeom>
        </p:spPr>
        <p:txBody>
          <a:bodyPr wrap="square">
            <a:spAutoFit/>
          </a:bodyPr>
          <a:lstStyle/>
          <a:p>
            <a:r>
              <a:rPr lang="en-MY" altLang="ms-MY" sz="2000" dirty="0"/>
              <a:t>Can be achieved using suitable propagation methods for each aquaculture species</a:t>
            </a:r>
          </a:p>
        </p:txBody>
      </p:sp>
      <p:sp>
        <p:nvSpPr>
          <p:cNvPr id="5" name="Rectangle 4"/>
          <p:cNvSpPr/>
          <p:nvPr/>
        </p:nvSpPr>
        <p:spPr>
          <a:xfrm>
            <a:off x="879116" y="2910878"/>
            <a:ext cx="6804748" cy="400110"/>
          </a:xfrm>
          <a:prstGeom prst="rect">
            <a:avLst/>
          </a:prstGeom>
        </p:spPr>
        <p:txBody>
          <a:bodyPr wrap="none">
            <a:spAutoFit/>
          </a:bodyPr>
          <a:lstStyle/>
          <a:p>
            <a:r>
              <a:rPr lang="en-MY" altLang="ms-MY" sz="2000" dirty="0"/>
              <a:t>Propagation can only be succeed if </a:t>
            </a:r>
            <a:r>
              <a:rPr lang="en-MY" altLang="ms-MY" sz="2000" dirty="0" err="1"/>
              <a:t>broodstock</a:t>
            </a:r>
            <a:r>
              <a:rPr lang="en-MY" altLang="ms-MY" sz="2000" dirty="0">
                <a:solidFill>
                  <a:srgbClr val="FF0000"/>
                </a:solidFill>
              </a:rPr>
              <a:t> </a:t>
            </a:r>
            <a:r>
              <a:rPr lang="en-MY" altLang="ms-MY" sz="2000" dirty="0"/>
              <a:t>are well cared of</a:t>
            </a:r>
          </a:p>
        </p:txBody>
      </p:sp>
      <p:pic>
        <p:nvPicPr>
          <p:cNvPr id="7" name="Picture 6"/>
          <p:cNvPicPr>
            <a:picLocks noChangeAspect="1"/>
          </p:cNvPicPr>
          <p:nvPr/>
        </p:nvPicPr>
        <p:blipFill>
          <a:blip r:embed="rId2"/>
          <a:stretch>
            <a:fillRect/>
          </a:stretch>
        </p:blipFill>
        <p:spPr>
          <a:xfrm>
            <a:off x="3998595" y="3525520"/>
            <a:ext cx="4494530" cy="2926715"/>
          </a:xfrm>
          <a:prstGeom prst="rect">
            <a:avLst/>
          </a:prstGeom>
        </p:spPr>
      </p:pic>
    </p:spTree>
    <p:extLst>
      <p:ext uri="{BB962C8B-B14F-4D97-AF65-F5344CB8AC3E}">
        <p14:creationId xmlns:p14="http://schemas.microsoft.com/office/powerpoint/2010/main" val="33365800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10" y="500062"/>
            <a:ext cx="5024590" cy="590189"/>
          </a:xfrm>
        </p:spPr>
        <p:txBody>
          <a:bodyPr>
            <a:normAutofit/>
          </a:bodyPr>
          <a:lstStyle/>
          <a:p>
            <a:r>
              <a:rPr lang="en-MY" altLang="ms-MY" sz="3200" b="1" dirty="0" smtClean="0">
                <a:latin typeface="+mn-lt"/>
              </a:rPr>
              <a:t>1. Broodstock management</a:t>
            </a:r>
            <a:endParaRPr lang="en-MY" altLang="ms-MY" sz="3200" b="1" dirty="0">
              <a:latin typeface="+mn-lt"/>
            </a:endParaRPr>
          </a:p>
        </p:txBody>
      </p:sp>
      <p:sp>
        <p:nvSpPr>
          <p:cNvPr id="6" name="Content Placeholder 2"/>
          <p:cNvSpPr txBox="1"/>
          <p:nvPr/>
        </p:nvSpPr>
        <p:spPr>
          <a:xfrm>
            <a:off x="824880" y="1265336"/>
            <a:ext cx="4406026" cy="4558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What is broodstock fish???</a:t>
            </a:r>
          </a:p>
        </p:txBody>
      </p:sp>
      <p:sp>
        <p:nvSpPr>
          <p:cNvPr id="3" name="Rectangle 2"/>
          <p:cNvSpPr/>
          <p:nvPr/>
        </p:nvSpPr>
        <p:spPr>
          <a:xfrm>
            <a:off x="824879" y="1896308"/>
            <a:ext cx="10793379" cy="706755"/>
          </a:xfrm>
          <a:prstGeom prst="rect">
            <a:avLst/>
          </a:prstGeom>
        </p:spPr>
        <p:txBody>
          <a:bodyPr wrap="square">
            <a:spAutoFit/>
          </a:bodyPr>
          <a:lstStyle/>
          <a:p>
            <a:r>
              <a:rPr lang="en-US" sz="2000" dirty="0" smtClean="0">
                <a:solidFill>
                  <a:srgbClr val="222222"/>
                </a:solidFill>
                <a:latin typeface="Arial" panose="020B0604020202020204" pitchFamily="34" charset="0"/>
              </a:rPr>
              <a:t>Broodstock</a:t>
            </a:r>
            <a:r>
              <a:rPr lang="en-US" sz="2000" dirty="0">
                <a:solidFill>
                  <a:srgbClr val="222222"/>
                </a:solidFill>
                <a:latin typeface="Arial" panose="020B0604020202020204" pitchFamily="34" charset="0"/>
              </a:rPr>
              <a:t>, or </a:t>
            </a:r>
            <a:r>
              <a:rPr lang="en-US" sz="2000" dirty="0" err="1">
                <a:solidFill>
                  <a:srgbClr val="222222"/>
                </a:solidFill>
                <a:latin typeface="Arial" panose="020B0604020202020204" pitchFamily="34" charset="0"/>
              </a:rPr>
              <a:t>broodfish</a:t>
            </a:r>
            <a:r>
              <a:rPr lang="en-US" sz="2000" dirty="0">
                <a:solidFill>
                  <a:srgbClr val="222222"/>
                </a:solidFill>
                <a:latin typeface="Arial" panose="020B0604020202020204" pitchFamily="34" charset="0"/>
              </a:rPr>
              <a:t>, are a group of mature individuals used in aquaculture for breeding purposes. </a:t>
            </a:r>
            <a:endParaRPr lang="ms-MY" sz="2000" dirty="0"/>
          </a:p>
        </p:txBody>
      </p:sp>
      <p:sp>
        <p:nvSpPr>
          <p:cNvPr id="9" name="Rectangle 8"/>
          <p:cNvSpPr/>
          <p:nvPr/>
        </p:nvSpPr>
        <p:spPr>
          <a:xfrm>
            <a:off x="824878" y="2755245"/>
            <a:ext cx="10793380" cy="706755"/>
          </a:xfrm>
          <a:prstGeom prst="rect">
            <a:avLst/>
          </a:prstGeom>
        </p:spPr>
        <p:txBody>
          <a:bodyPr wrap="square">
            <a:spAutoFit/>
          </a:bodyPr>
          <a:lstStyle/>
          <a:p>
            <a:r>
              <a:rPr lang="en-US" sz="2000" dirty="0" smtClean="0">
                <a:solidFill>
                  <a:srgbClr val="000000"/>
                </a:solidFill>
                <a:latin typeface="Arial" panose="020B0604020202020204" pitchFamily="34" charset="0"/>
              </a:rPr>
              <a:t>Based on FAO, the brood-stock </a:t>
            </a:r>
            <a:r>
              <a:rPr lang="en-US" sz="2000" dirty="0">
                <a:solidFill>
                  <a:srgbClr val="000000"/>
                </a:solidFill>
                <a:latin typeface="Arial" panose="020B0604020202020204" pitchFamily="34" charset="0"/>
              </a:rPr>
              <a:t>management covers three particular aspects of the rearing </a:t>
            </a:r>
            <a:r>
              <a:rPr lang="en-US" sz="2000" dirty="0" smtClean="0">
                <a:solidFill>
                  <a:srgbClr val="000000"/>
                </a:solidFill>
                <a:latin typeface="Arial" panose="020B0604020202020204" pitchFamily="34" charset="0"/>
              </a:rPr>
              <a:t>process, which are:-</a:t>
            </a:r>
            <a:endParaRPr lang="ms-MY" sz="2000" dirty="0">
              <a:latin typeface="Arial" panose="020B0604020202020204" pitchFamily="34" charset="0"/>
            </a:endParaRPr>
          </a:p>
        </p:txBody>
      </p:sp>
      <p:sp>
        <p:nvSpPr>
          <p:cNvPr id="10" name="Rectangle 9"/>
          <p:cNvSpPr/>
          <p:nvPr/>
        </p:nvSpPr>
        <p:spPr>
          <a:xfrm>
            <a:off x="824878" y="3692731"/>
            <a:ext cx="10793380" cy="398780"/>
          </a:xfrm>
          <a:prstGeom prst="rect">
            <a:avLst/>
          </a:prstGeom>
        </p:spPr>
        <p:txBody>
          <a:bodyPr wrap="square">
            <a:spAutoFit/>
          </a:bodyPr>
          <a:lstStyle/>
          <a:p>
            <a:pPr algn="just"/>
            <a:r>
              <a:rPr lang="en-US" sz="2000" dirty="0">
                <a:solidFill>
                  <a:srgbClr val="000000"/>
                </a:solidFill>
                <a:latin typeface="Arial" panose="020B0604020202020204" pitchFamily="34" charset="0"/>
              </a:rPr>
              <a:t>(a) The selection of fish with desirable hereditary qualities </a:t>
            </a:r>
            <a:r>
              <a:rPr lang="en-US" sz="2000" dirty="0" smtClean="0">
                <a:solidFill>
                  <a:srgbClr val="000000"/>
                </a:solidFill>
                <a:latin typeface="Arial" panose="020B0604020202020204" pitchFamily="34" charset="0"/>
              </a:rPr>
              <a:t>i.e. good brood fish good seed</a:t>
            </a:r>
            <a:endParaRPr lang="ms-MY" sz="2000" dirty="0">
              <a:latin typeface="Arial" panose="020B0604020202020204" pitchFamily="34" charset="0"/>
            </a:endParaRPr>
          </a:p>
        </p:txBody>
      </p:sp>
      <p:sp>
        <p:nvSpPr>
          <p:cNvPr id="11" name="Rectangle 10"/>
          <p:cNvSpPr/>
          <p:nvPr/>
        </p:nvSpPr>
        <p:spPr>
          <a:xfrm>
            <a:off x="824878" y="4322376"/>
            <a:ext cx="6824345" cy="398780"/>
          </a:xfrm>
          <a:prstGeom prst="rect">
            <a:avLst/>
          </a:prstGeom>
        </p:spPr>
        <p:txBody>
          <a:bodyPr wrap="none">
            <a:spAutoFit/>
          </a:bodyPr>
          <a:lstStyle/>
          <a:p>
            <a:r>
              <a:rPr lang="en-US" sz="2000" dirty="0">
                <a:solidFill>
                  <a:srgbClr val="000000"/>
                </a:solidFill>
                <a:latin typeface="Arial" panose="020B0604020202020204" pitchFamily="34" charset="0"/>
              </a:rPr>
              <a:t>(b) The selection of fish with well-developed sexual organs.</a:t>
            </a:r>
          </a:p>
        </p:txBody>
      </p:sp>
      <p:sp>
        <p:nvSpPr>
          <p:cNvPr id="12" name="Rectangle 11"/>
          <p:cNvSpPr/>
          <p:nvPr/>
        </p:nvSpPr>
        <p:spPr>
          <a:xfrm>
            <a:off x="842023" y="4903164"/>
            <a:ext cx="10793380" cy="398780"/>
          </a:xfrm>
          <a:prstGeom prst="rect">
            <a:avLst/>
          </a:prstGeom>
        </p:spPr>
        <p:txBody>
          <a:bodyPr wrap="square">
            <a:spAutoFit/>
          </a:bodyPr>
          <a:lstStyle/>
          <a:p>
            <a:pPr algn="just"/>
            <a:r>
              <a:rPr lang="en-US" sz="2000" dirty="0">
                <a:solidFill>
                  <a:srgbClr val="000000"/>
                </a:solidFill>
                <a:latin typeface="Arial" panose="020B0604020202020204" pitchFamily="34" charset="0"/>
              </a:rPr>
              <a:t>(c) The rearing of these selected fish </a:t>
            </a:r>
          </a:p>
        </p:txBody>
      </p:sp>
    </p:spTree>
    <p:extLst>
      <p:ext uri="{BB962C8B-B14F-4D97-AF65-F5344CB8AC3E}">
        <p14:creationId xmlns:p14="http://schemas.microsoft.com/office/powerpoint/2010/main" val="2757386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774" y="1680883"/>
            <a:ext cx="10532762" cy="2689412"/>
          </a:xfrm>
        </p:spPr>
        <p:txBody>
          <a:bodyPr>
            <a:normAutofit/>
          </a:bodyPr>
          <a:lstStyle/>
          <a:p>
            <a:pPr algn="just"/>
            <a:r>
              <a:rPr lang="en-MY" sz="2200" dirty="0" smtClean="0">
                <a:sym typeface="+mn-ea"/>
              </a:rPr>
              <a:t>Broodstock of different species require different condition for a successful breeding</a:t>
            </a:r>
          </a:p>
          <a:p>
            <a:pPr algn="just"/>
            <a:r>
              <a:rPr lang="en-US" sz="2200" dirty="0" smtClean="0"/>
              <a:t>Females and males are </a:t>
            </a:r>
            <a:r>
              <a:rPr lang="en-MY" altLang="en-US" sz="2200" dirty="0" smtClean="0"/>
              <a:t>better </a:t>
            </a:r>
            <a:r>
              <a:rPr lang="en-US" sz="2200" dirty="0" smtClean="0"/>
              <a:t>kept in separate broodstock ponds </a:t>
            </a:r>
            <a:r>
              <a:rPr lang="en-MY" altLang="en-US" sz="2200" dirty="0" smtClean="0"/>
              <a:t>to prevent natural spawning</a:t>
            </a:r>
          </a:p>
          <a:p>
            <a:pPr algn="just"/>
            <a:r>
              <a:rPr lang="en-MY" altLang="en-US" sz="2200" dirty="0" smtClean="0"/>
              <a:t>T</a:t>
            </a:r>
            <a:r>
              <a:rPr lang="en-US" sz="2200" dirty="0" smtClean="0"/>
              <a:t>wo sets of ponds for the spent spawners </a:t>
            </a:r>
            <a:r>
              <a:rPr lang="en-MY" altLang="en-US" sz="2200" dirty="0" smtClean="0"/>
              <a:t>are also needed</a:t>
            </a:r>
          </a:p>
          <a:p>
            <a:pPr algn="just"/>
            <a:r>
              <a:rPr lang="en-MY" altLang="en-US" sz="2200" dirty="0" smtClean="0"/>
              <a:t>Important to focus on the nutrition for broodstock especially female to develop eggs</a:t>
            </a:r>
          </a:p>
          <a:p>
            <a:pPr algn="just"/>
            <a:r>
              <a:rPr lang="en-MY" altLang="en-US" sz="2200" dirty="0" smtClean="0"/>
              <a:t>Optimum 30-40% protein level and low fat feed to prevent fat in gonads</a:t>
            </a:r>
          </a:p>
        </p:txBody>
      </p:sp>
      <p:sp>
        <p:nvSpPr>
          <p:cNvPr id="6" name="Title 1"/>
          <p:cNvSpPr txBox="1"/>
          <p:nvPr/>
        </p:nvSpPr>
        <p:spPr>
          <a:xfrm>
            <a:off x="851774" y="834458"/>
            <a:ext cx="5024590" cy="59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ms-MY" sz="3200" b="1" dirty="0">
                <a:latin typeface="+mn-lt"/>
              </a:rPr>
              <a:t>Broodstock management</a:t>
            </a:r>
          </a:p>
        </p:txBody>
      </p:sp>
    </p:spTree>
    <p:extLst>
      <p:ext uri="{BB962C8B-B14F-4D97-AF65-F5344CB8AC3E}">
        <p14:creationId xmlns:p14="http://schemas.microsoft.com/office/powerpoint/2010/main" val="6187720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76" y="469678"/>
            <a:ext cx="10515600" cy="616361"/>
          </a:xfrm>
        </p:spPr>
        <p:txBody>
          <a:bodyPr>
            <a:normAutofit/>
          </a:bodyPr>
          <a:lstStyle/>
          <a:p>
            <a:pPr algn="ctr"/>
            <a:r>
              <a:rPr lang="en-US" altLang="en-US" sz="2400" b="1" dirty="0" smtClean="0">
                <a:latin typeface="Arial" panose="020B0604020202020204" pitchFamily="34" charset="0"/>
                <a:cs typeface="Times New Roman" panose="02020603050405020304" pitchFamily="18" charset="0"/>
                <a:sym typeface="+mn-ea"/>
              </a:rPr>
              <a:t>Distinguish characteristics between male and female brood</a:t>
            </a:r>
            <a:r>
              <a:rPr lang="en-MY" altLang="en-US" sz="2400" b="1" dirty="0" smtClean="0">
                <a:latin typeface="Arial" panose="020B0604020202020204" pitchFamily="34" charset="0"/>
                <a:cs typeface="Times New Roman" panose="02020603050405020304" pitchFamily="18" charset="0"/>
                <a:sym typeface="+mn-ea"/>
              </a:rPr>
              <a:t>stock</a:t>
            </a:r>
            <a:r>
              <a:rPr lang="en-MY" altLang="en-US" sz="2400" b="1" dirty="0" smtClean="0">
                <a:latin typeface="Arial" panose="020B0604020202020204" pitchFamily="34" charset="0"/>
              </a:rPr>
              <a:t> </a:t>
            </a:r>
            <a:endParaRPr lang="en-MY" altLang="en-US" sz="2400" b="1" dirty="0">
              <a:latin typeface="Arial" panose="020B0604020202020204" pitchFamily="34" charset="0"/>
            </a:endParaRPr>
          </a:p>
        </p:txBody>
      </p:sp>
      <p:sp>
        <p:nvSpPr>
          <p:cNvPr id="5" name="Rectangle 4"/>
          <p:cNvSpPr/>
          <p:nvPr/>
        </p:nvSpPr>
        <p:spPr>
          <a:xfrm>
            <a:off x="2824181" y="6243313"/>
            <a:ext cx="6741160" cy="398780"/>
          </a:xfrm>
          <a:prstGeom prst="rect">
            <a:avLst/>
          </a:prstGeom>
        </p:spPr>
        <p:txBody>
          <a:bodyPr wrap="none">
            <a:spAutoFit/>
          </a:bodyPr>
          <a:lstStyle/>
          <a:p>
            <a:r>
              <a:rPr lang="en-MY" altLang="ms-MY" sz="2000" dirty="0" smtClean="0">
                <a:solidFill>
                  <a:srgbClr val="4F4F4F"/>
                </a:solidFill>
                <a:latin typeface="Arial" panose="020B0604020202020204" pitchFamily="34" charset="0"/>
              </a:rPr>
              <a:t>**</a:t>
            </a:r>
            <a:r>
              <a:rPr lang="ms-MY" sz="2000" dirty="0" smtClean="0">
                <a:solidFill>
                  <a:srgbClr val="4F4F4F"/>
                </a:solidFill>
                <a:latin typeface="Arial" panose="020B0604020202020204" pitchFamily="34" charset="0"/>
              </a:rPr>
              <a:t>Distinguishing characteristics</a:t>
            </a:r>
            <a:r>
              <a:rPr lang="ms-MY" sz="2000" dirty="0">
                <a:solidFill>
                  <a:srgbClr val="4F4F4F"/>
                </a:solidFill>
                <a:latin typeface="Arial" panose="020B0604020202020204" pitchFamily="34" charset="0"/>
              </a:rPr>
              <a:t> vary depending on </a:t>
            </a:r>
            <a:r>
              <a:rPr lang="ms-MY" sz="2000" dirty="0" smtClean="0">
                <a:solidFill>
                  <a:srgbClr val="4F4F4F"/>
                </a:solidFill>
                <a:latin typeface="Arial" panose="020B0604020202020204" pitchFamily="34" charset="0"/>
              </a:rPr>
              <a:t>species</a:t>
            </a:r>
            <a:endParaRPr lang="ms-MY" sz="2000" dirty="0">
              <a:latin typeface="Arial" panose="020B0604020202020204" pitchFamily="34" charset="0"/>
            </a:endParaRPr>
          </a:p>
        </p:txBody>
      </p:sp>
      <p:graphicFrame>
        <p:nvGraphicFramePr>
          <p:cNvPr id="7" name="Table 6"/>
          <p:cNvGraphicFramePr>
            <a:graphicFrameLocks noGrp="1"/>
          </p:cNvGraphicFramePr>
          <p:nvPr/>
        </p:nvGraphicFramePr>
        <p:xfrm>
          <a:off x="1343698" y="1086596"/>
          <a:ext cx="9505427" cy="5029200"/>
        </p:xfrm>
        <a:graphic>
          <a:graphicData uri="http://schemas.openxmlformats.org/drawingml/2006/table">
            <a:tbl>
              <a:tblPr firstRow="1" bandRow="1">
                <a:tableStyleId>{5C22544A-7EE6-4342-B048-85BDC9FD1C3A}</a:tableStyleId>
              </a:tblPr>
              <a:tblGrid>
                <a:gridCol w="1719580">
                  <a:extLst>
                    <a:ext uri="{9D8B030D-6E8A-4147-A177-3AD203B41FA5}">
                      <a16:colId xmlns:a16="http://schemas.microsoft.com/office/drawing/2014/main" val="20000"/>
                    </a:ext>
                  </a:extLst>
                </a:gridCol>
                <a:gridCol w="3698937">
                  <a:extLst>
                    <a:ext uri="{9D8B030D-6E8A-4147-A177-3AD203B41FA5}">
                      <a16:colId xmlns:a16="http://schemas.microsoft.com/office/drawing/2014/main" val="20001"/>
                    </a:ext>
                  </a:extLst>
                </a:gridCol>
                <a:gridCol w="4086910">
                  <a:extLst>
                    <a:ext uri="{9D8B030D-6E8A-4147-A177-3AD203B41FA5}">
                      <a16:colId xmlns:a16="http://schemas.microsoft.com/office/drawing/2014/main" val="20002"/>
                    </a:ext>
                  </a:extLst>
                </a:gridCol>
              </a:tblGrid>
              <a:tr h="370840">
                <a:tc>
                  <a:txBody>
                    <a:bodyPr/>
                    <a:lstStyle/>
                    <a:p>
                      <a:r>
                        <a:rPr lang="en-US" dirty="0" smtClean="0"/>
                        <a:t>Factors</a:t>
                      </a:r>
                      <a:endParaRPr lang="ms-MY" dirty="0"/>
                    </a:p>
                  </a:txBody>
                  <a:tcPr/>
                </a:tc>
                <a:tc>
                  <a:txBody>
                    <a:bodyPr/>
                    <a:lstStyle/>
                    <a:p>
                      <a:r>
                        <a:rPr lang="en-US" dirty="0" smtClean="0"/>
                        <a:t>Male Brood</a:t>
                      </a:r>
                      <a:endParaRPr lang="ms-MY" dirty="0"/>
                    </a:p>
                  </a:txBody>
                  <a:tcPr/>
                </a:tc>
                <a:tc>
                  <a:txBody>
                    <a:bodyPr/>
                    <a:lstStyle/>
                    <a:p>
                      <a:r>
                        <a:rPr lang="en-US" dirty="0" smtClean="0"/>
                        <a:t>Female brood</a:t>
                      </a:r>
                      <a:endParaRPr lang="ms-MY" dirty="0"/>
                    </a:p>
                  </a:txBody>
                  <a:tcPr/>
                </a:tc>
                <a:extLst>
                  <a:ext uri="{0D108BD9-81ED-4DB2-BD59-A6C34878D82A}">
                    <a16:rowId xmlns:a16="http://schemas.microsoft.com/office/drawing/2014/main" val="10000"/>
                  </a:ext>
                </a:extLst>
              </a:tr>
              <a:tr h="370840">
                <a:tc>
                  <a:txBody>
                    <a:bodyPr/>
                    <a:lstStyle/>
                    <a:p>
                      <a:r>
                        <a:rPr lang="en-US" dirty="0" smtClean="0"/>
                        <a:t>Color</a:t>
                      </a:r>
                      <a:endParaRPr lang="ms-MY" dirty="0"/>
                    </a:p>
                  </a:txBody>
                  <a:tcPr/>
                </a:tc>
                <a:tc>
                  <a:txBody>
                    <a:bodyPr/>
                    <a:lstStyle/>
                    <a:p>
                      <a:r>
                        <a:rPr lang="en-US" dirty="0" smtClean="0"/>
                        <a:t>More brighter or</a:t>
                      </a:r>
                      <a:r>
                        <a:rPr lang="en-US" baseline="0" dirty="0" smtClean="0"/>
                        <a:t> bolder</a:t>
                      </a:r>
                      <a:endParaRPr lang="ms-MY" dirty="0"/>
                    </a:p>
                  </a:txBody>
                  <a:tcPr/>
                </a:tc>
                <a:tc>
                  <a:txBody>
                    <a:bodyPr/>
                    <a:lstStyle/>
                    <a:p>
                      <a:r>
                        <a:rPr lang="en-US" dirty="0" smtClean="0"/>
                        <a:t>Less brighter</a:t>
                      </a:r>
                      <a:endParaRPr lang="ms-MY" dirty="0"/>
                    </a:p>
                  </a:txBody>
                  <a:tcPr/>
                </a:tc>
                <a:extLst>
                  <a:ext uri="{0D108BD9-81ED-4DB2-BD59-A6C34878D82A}">
                    <a16:rowId xmlns:a16="http://schemas.microsoft.com/office/drawing/2014/main" val="10001"/>
                  </a:ext>
                </a:extLst>
              </a:tr>
              <a:tr h="370840">
                <a:tc>
                  <a:txBody>
                    <a:bodyPr/>
                    <a:lstStyle/>
                    <a:p>
                      <a:r>
                        <a:rPr lang="en-US" dirty="0" smtClean="0"/>
                        <a:t>Size</a:t>
                      </a:r>
                      <a:endParaRPr lang="ms-MY" dirty="0"/>
                    </a:p>
                  </a:txBody>
                  <a:tcPr/>
                </a:tc>
                <a:tc>
                  <a:txBody>
                    <a:bodyPr/>
                    <a:lstStyle/>
                    <a:p>
                      <a:r>
                        <a:rPr lang="en-US" dirty="0" smtClean="0"/>
                        <a:t>Smaller than female</a:t>
                      </a:r>
                      <a:endParaRPr lang="ms-MY" dirty="0"/>
                    </a:p>
                  </a:txBody>
                  <a:tcPr/>
                </a:tc>
                <a:tc>
                  <a:txBody>
                    <a:bodyPr/>
                    <a:lstStyle/>
                    <a:p>
                      <a:r>
                        <a:rPr lang="en-US" dirty="0" smtClean="0"/>
                        <a:t>Comparatively bigger than male</a:t>
                      </a:r>
                      <a:endParaRPr lang="ms-MY" dirty="0"/>
                    </a:p>
                  </a:txBody>
                  <a:tcPr/>
                </a:tc>
                <a:extLst>
                  <a:ext uri="{0D108BD9-81ED-4DB2-BD59-A6C34878D82A}">
                    <a16:rowId xmlns:a16="http://schemas.microsoft.com/office/drawing/2014/main" val="10002"/>
                  </a:ext>
                </a:extLst>
              </a:tr>
              <a:tr h="370840">
                <a:tc>
                  <a:txBody>
                    <a:bodyPr/>
                    <a:lstStyle/>
                    <a:p>
                      <a:r>
                        <a:rPr lang="en-US" dirty="0" smtClean="0"/>
                        <a:t>Size</a:t>
                      </a:r>
                      <a:r>
                        <a:rPr lang="en-US" baseline="0" dirty="0" smtClean="0"/>
                        <a:t> of fin</a:t>
                      </a:r>
                      <a:endParaRPr lang="ms-MY" dirty="0"/>
                    </a:p>
                  </a:txBody>
                  <a:tcPr/>
                </a:tc>
                <a:tc>
                  <a:txBody>
                    <a:bodyPr/>
                    <a:lstStyle/>
                    <a:p>
                      <a:r>
                        <a:rPr lang="en-US" dirty="0" smtClean="0"/>
                        <a:t>Larger than female</a:t>
                      </a:r>
                      <a:endParaRPr lang="ms-MY" dirty="0"/>
                    </a:p>
                  </a:txBody>
                  <a:tcPr/>
                </a:tc>
                <a:tc>
                  <a:txBody>
                    <a:bodyPr/>
                    <a:lstStyle/>
                    <a:p>
                      <a:r>
                        <a:rPr lang="en-US" dirty="0" smtClean="0"/>
                        <a:t>Smaller than male</a:t>
                      </a:r>
                      <a:endParaRPr lang="ms-MY" dirty="0"/>
                    </a:p>
                  </a:txBody>
                  <a:tcPr/>
                </a:tc>
                <a:extLst>
                  <a:ext uri="{0D108BD9-81ED-4DB2-BD59-A6C34878D82A}">
                    <a16:rowId xmlns:a16="http://schemas.microsoft.com/office/drawing/2014/main" val="10003"/>
                  </a:ext>
                </a:extLst>
              </a:tr>
              <a:tr h="370840">
                <a:tc>
                  <a:txBody>
                    <a:bodyPr/>
                    <a:lstStyle/>
                    <a:p>
                      <a:r>
                        <a:rPr lang="en-US" dirty="0" smtClean="0"/>
                        <a:t>Shape</a:t>
                      </a:r>
                      <a:endParaRPr lang="ms-MY" dirty="0"/>
                    </a:p>
                  </a:txBody>
                  <a:tcPr/>
                </a:tc>
                <a:tc>
                  <a:txBody>
                    <a:bodyPr/>
                    <a:lstStyle/>
                    <a:p>
                      <a:r>
                        <a:rPr lang="en-US" dirty="0" smtClean="0"/>
                        <a:t>Not well-rounded</a:t>
                      </a:r>
                      <a:endParaRPr lang="ms-MY" dirty="0"/>
                    </a:p>
                  </a:txBody>
                  <a:tcPr/>
                </a:tc>
                <a:tc>
                  <a:txBody>
                    <a:bodyPr/>
                    <a:lstStyle/>
                    <a:p>
                      <a:r>
                        <a:rPr lang="en-US" dirty="0" smtClean="0"/>
                        <a:t>Well-rounded</a:t>
                      </a:r>
                      <a:endParaRPr lang="ms-MY" dirty="0"/>
                    </a:p>
                  </a:txBody>
                  <a:tcPr/>
                </a:tc>
                <a:extLst>
                  <a:ext uri="{0D108BD9-81ED-4DB2-BD59-A6C34878D82A}">
                    <a16:rowId xmlns:a16="http://schemas.microsoft.com/office/drawing/2014/main" val="10004"/>
                  </a:ext>
                </a:extLst>
              </a:tr>
              <a:tr h="370840">
                <a:tc>
                  <a:txBody>
                    <a:bodyPr/>
                    <a:lstStyle/>
                    <a:p>
                      <a:r>
                        <a:rPr lang="en-US" dirty="0" smtClean="0"/>
                        <a:t>Abdomen</a:t>
                      </a:r>
                      <a:endParaRPr lang="ms-MY" dirty="0"/>
                    </a:p>
                  </a:txBody>
                  <a:tcPr/>
                </a:tc>
                <a:tc>
                  <a:txBody>
                    <a:bodyPr/>
                    <a:lstStyle/>
                    <a:p>
                      <a:r>
                        <a:rPr lang="en-US" dirty="0" smtClean="0"/>
                        <a:t>Harder than female</a:t>
                      </a:r>
                      <a:endParaRPr lang="ms-MY" dirty="0"/>
                    </a:p>
                  </a:txBody>
                  <a:tcPr/>
                </a:tc>
                <a:tc>
                  <a:txBody>
                    <a:bodyPr/>
                    <a:lstStyle/>
                    <a:p>
                      <a:r>
                        <a:rPr lang="en-US" dirty="0" smtClean="0"/>
                        <a:t>Softer than male</a:t>
                      </a:r>
                      <a:endParaRPr lang="ms-MY" dirty="0"/>
                    </a:p>
                  </a:txBody>
                  <a:tcPr/>
                </a:tc>
                <a:extLst>
                  <a:ext uri="{0D108BD9-81ED-4DB2-BD59-A6C34878D82A}">
                    <a16:rowId xmlns:a16="http://schemas.microsoft.com/office/drawing/2014/main" val="10005"/>
                  </a:ext>
                </a:extLst>
              </a:tr>
              <a:tr h="370840">
                <a:tc>
                  <a:txBody>
                    <a:bodyPr/>
                    <a:lstStyle/>
                    <a:p>
                      <a:r>
                        <a:rPr lang="en-US" dirty="0" smtClean="0"/>
                        <a:t>Mouth</a:t>
                      </a:r>
                      <a:endParaRPr lang="ms-MY" dirty="0"/>
                    </a:p>
                  </a:txBody>
                  <a:tcPr/>
                </a:tc>
                <a:tc>
                  <a:txBody>
                    <a:bodyPr/>
                    <a:lstStyle/>
                    <a:p>
                      <a:r>
                        <a:rPr lang="en-US" sz="2000" b="0" i="0" kern="1200" dirty="0" smtClean="0">
                          <a:solidFill>
                            <a:schemeClr val="dk1"/>
                          </a:solidFill>
                          <a:effectLst/>
                          <a:latin typeface="+mn-lt"/>
                          <a:ea typeface="+mn-ea"/>
                          <a:cs typeface="+mn-cs"/>
                        </a:rPr>
                        <a:t>Having thicker lips with a more pronounced appearance</a:t>
                      </a:r>
                      <a:endParaRPr lang="ms-MY" sz="2000" dirty="0"/>
                    </a:p>
                  </a:txBody>
                  <a:tcPr/>
                </a:tc>
                <a:tc>
                  <a:txBody>
                    <a:bodyPr/>
                    <a:lstStyle/>
                    <a:p>
                      <a:r>
                        <a:rPr lang="en-US" dirty="0" smtClean="0"/>
                        <a:t>Comparatively thinner lips</a:t>
                      </a:r>
                      <a:endParaRPr lang="ms-MY" dirty="0"/>
                    </a:p>
                  </a:txBody>
                  <a:tcPr/>
                </a:tc>
                <a:extLst>
                  <a:ext uri="{0D108BD9-81ED-4DB2-BD59-A6C34878D82A}">
                    <a16:rowId xmlns:a16="http://schemas.microsoft.com/office/drawing/2014/main" val="10006"/>
                  </a:ext>
                </a:extLst>
              </a:tr>
              <a:tr h="370840">
                <a:tc>
                  <a:txBody>
                    <a:bodyPr/>
                    <a:lstStyle/>
                    <a:p>
                      <a:r>
                        <a:rPr lang="en-US" dirty="0" smtClean="0"/>
                        <a:t>Genital pore</a:t>
                      </a:r>
                      <a:endParaRPr lang="ms-MY" dirty="0"/>
                    </a:p>
                  </a:txBody>
                  <a:tcPr/>
                </a:tc>
                <a:tc>
                  <a:txBody>
                    <a:bodyPr/>
                    <a:lstStyle/>
                    <a:p>
                      <a:r>
                        <a:rPr lang="en-US" sz="2000" dirty="0" smtClean="0"/>
                        <a:t>Not open</a:t>
                      </a:r>
                      <a:endParaRPr lang="ms-MY" sz="2000" dirty="0"/>
                    </a:p>
                  </a:txBody>
                  <a:tcPr/>
                </a:tc>
                <a:tc>
                  <a:txBody>
                    <a:bodyPr/>
                    <a:lstStyle/>
                    <a:p>
                      <a:r>
                        <a:rPr lang="en-US" dirty="0" smtClean="0"/>
                        <a:t>Open,</a:t>
                      </a:r>
                      <a:r>
                        <a:rPr lang="en-US" baseline="0" dirty="0" smtClean="0"/>
                        <a:t> </a:t>
                      </a:r>
                      <a:r>
                        <a:rPr lang="ms-MY" sz="1800" b="0" i="0" kern="1200" dirty="0" smtClean="0">
                          <a:solidFill>
                            <a:schemeClr val="dk1"/>
                          </a:solidFill>
                          <a:effectLst/>
                          <a:latin typeface="+mn-lt"/>
                          <a:ea typeface="+mn-ea"/>
                          <a:cs typeface="+mn-cs"/>
                        </a:rPr>
                        <a:t>swollen, protruding, and reddish</a:t>
                      </a:r>
                      <a:r>
                        <a:rPr lang="en-US" dirty="0" smtClean="0"/>
                        <a:t> </a:t>
                      </a:r>
                      <a:endParaRPr lang="ms-MY" dirty="0"/>
                    </a:p>
                  </a:txBody>
                  <a:tcPr/>
                </a:tc>
                <a:extLst>
                  <a:ext uri="{0D108BD9-81ED-4DB2-BD59-A6C34878D82A}">
                    <a16:rowId xmlns:a16="http://schemas.microsoft.com/office/drawing/2014/main" val="10007"/>
                  </a:ext>
                </a:extLst>
              </a:tr>
              <a:tr h="370840">
                <a:tc>
                  <a:txBody>
                    <a:bodyPr/>
                    <a:lstStyle/>
                    <a:p>
                      <a:r>
                        <a:rPr lang="en-US" dirty="0" smtClean="0"/>
                        <a:t>Tubercles</a:t>
                      </a:r>
                      <a:endParaRPr lang="ms-MY" dirty="0"/>
                    </a:p>
                  </a:txBody>
                  <a:tcPr/>
                </a:tc>
                <a:tc>
                  <a:txBody>
                    <a:bodyPr/>
                    <a:lstStyle/>
                    <a:p>
                      <a:r>
                        <a:rPr lang="en-US" sz="2000" dirty="0" smtClean="0"/>
                        <a:t>Have on</a:t>
                      </a:r>
                      <a:r>
                        <a:rPr lang="en-US" sz="2000" baseline="0" dirty="0" smtClean="0"/>
                        <a:t> the operculum</a:t>
                      </a:r>
                      <a:endParaRPr lang="ms-MY" sz="2000" dirty="0"/>
                    </a:p>
                  </a:txBody>
                  <a:tcPr/>
                </a:tc>
                <a:tc>
                  <a:txBody>
                    <a:bodyPr/>
                    <a:lstStyle/>
                    <a:p>
                      <a:r>
                        <a:rPr lang="en-US" dirty="0" smtClean="0"/>
                        <a:t>Absence</a:t>
                      </a:r>
                      <a:r>
                        <a:rPr lang="en-US" baseline="0" dirty="0" smtClean="0"/>
                        <a:t> on the operculum</a:t>
                      </a:r>
                      <a:endParaRPr lang="ms-MY" dirty="0"/>
                    </a:p>
                  </a:txBody>
                  <a:tcPr/>
                </a:tc>
                <a:extLst>
                  <a:ext uri="{0D108BD9-81ED-4DB2-BD59-A6C34878D82A}">
                    <a16:rowId xmlns:a16="http://schemas.microsoft.com/office/drawing/2014/main" val="10008"/>
                  </a:ext>
                </a:extLst>
              </a:tr>
              <a:tr h="370840">
                <a:tc>
                  <a:txBody>
                    <a:bodyPr/>
                    <a:lstStyle/>
                    <a:p>
                      <a:r>
                        <a:rPr lang="en-US" dirty="0" smtClean="0"/>
                        <a:t>e.g.</a:t>
                      </a:r>
                      <a:r>
                        <a:rPr lang="en-US" baseline="0" dirty="0" smtClean="0"/>
                        <a:t> </a:t>
                      </a:r>
                      <a:r>
                        <a:rPr lang="en-US" baseline="0" dirty="0" err="1" smtClean="0"/>
                        <a:t>Siakap</a:t>
                      </a:r>
                      <a:endParaRPr lang="ms-MY" dirty="0"/>
                    </a:p>
                  </a:txBody>
                  <a:tcPr/>
                </a:tc>
                <a:tc>
                  <a:txBody>
                    <a:bodyPr/>
                    <a:lstStyle/>
                    <a:p>
                      <a:endParaRPr lang="en-US" sz="2000" dirty="0" smtClean="0"/>
                    </a:p>
                    <a:p>
                      <a:endParaRPr lang="en-US" sz="2000" dirty="0" smtClean="0"/>
                    </a:p>
                    <a:p>
                      <a:endParaRPr lang="en-US" sz="2000" dirty="0" smtClean="0"/>
                    </a:p>
                    <a:p>
                      <a:endParaRPr lang="ms-MY" sz="2000" dirty="0"/>
                    </a:p>
                  </a:txBody>
                  <a:tcPr/>
                </a:tc>
                <a:tc>
                  <a:txBody>
                    <a:bodyPr/>
                    <a:lstStyle/>
                    <a:p>
                      <a:endParaRPr lang="ms-MY" dirty="0"/>
                    </a:p>
                  </a:txBody>
                  <a:tcPr/>
                </a:tc>
                <a:extLst>
                  <a:ext uri="{0D108BD9-81ED-4DB2-BD59-A6C34878D82A}">
                    <a16:rowId xmlns:a16="http://schemas.microsoft.com/office/drawing/2014/main" val="10009"/>
                  </a:ext>
                </a:extLst>
              </a:tr>
            </a:tbl>
          </a:graphicData>
        </a:graphic>
      </p:graphicFrame>
      <p:graphicFrame>
        <p:nvGraphicFramePr>
          <p:cNvPr id="9" name="Object 8"/>
          <p:cNvGraphicFramePr>
            <a:graphicFrameLocks noChangeAspect="1"/>
          </p:cNvGraphicFramePr>
          <p:nvPr/>
        </p:nvGraphicFramePr>
        <p:xfrm>
          <a:off x="3294474" y="5003258"/>
          <a:ext cx="2877820" cy="946785"/>
        </p:xfrm>
        <a:graphic>
          <a:graphicData uri="http://schemas.openxmlformats.org/presentationml/2006/ole">
            <mc:AlternateContent xmlns:mc="http://schemas.openxmlformats.org/markup-compatibility/2006">
              <mc:Choice xmlns:v="urn:schemas-microsoft-com:vml" Requires="v">
                <p:oleObj spid="_x0000_s1026" name="Image" r:id="rId3" imgW="4162425" imgH="1343025" progId="Photoshop.Image.7">
                  <p:embed/>
                </p:oleObj>
              </mc:Choice>
              <mc:Fallback>
                <p:oleObj name="Image" r:id="rId3" imgW="4162425" imgH="1343025" progId="Photoshop.Image.7">
                  <p:embed/>
                  <p:pic>
                    <p:nvPicPr>
                      <p:cNvPr id="9" name="Object 8"/>
                      <p:cNvPicPr/>
                      <p:nvPr/>
                    </p:nvPicPr>
                    <p:blipFill>
                      <a:blip r:embed="rId4"/>
                      <a:stretch>
                        <a:fillRect/>
                      </a:stretch>
                    </p:blipFill>
                    <p:spPr>
                      <a:xfrm>
                        <a:off x="3294474" y="5003258"/>
                        <a:ext cx="2877820" cy="946785"/>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7272154" y="4925172"/>
          <a:ext cx="2779313" cy="1103182"/>
        </p:xfrm>
        <a:graphic>
          <a:graphicData uri="http://schemas.openxmlformats.org/presentationml/2006/ole">
            <mc:AlternateContent xmlns:mc="http://schemas.openxmlformats.org/markup-compatibility/2006">
              <mc:Choice xmlns:v="urn:schemas-microsoft-com:vml" Requires="v">
                <p:oleObj spid="_x0000_s1027" name="Image" r:id="rId5" imgW="4391025" imgH="1543050" progId="Photoshop.Image.7">
                  <p:embed/>
                </p:oleObj>
              </mc:Choice>
              <mc:Fallback>
                <p:oleObj name="Image" r:id="rId5" imgW="4391025" imgH="1543050" progId="Photoshop.Image.7">
                  <p:embed/>
                  <p:pic>
                    <p:nvPicPr>
                      <p:cNvPr id="10" name="Object 9"/>
                      <p:cNvPicPr/>
                      <p:nvPr/>
                    </p:nvPicPr>
                    <p:blipFill>
                      <a:blip r:embed="rId6"/>
                      <a:stretch>
                        <a:fillRect/>
                      </a:stretch>
                    </p:blipFill>
                    <p:spPr>
                      <a:xfrm>
                        <a:off x="7272154" y="4925172"/>
                        <a:ext cx="2779313" cy="1103182"/>
                      </a:xfrm>
                      <a:prstGeom prst="rect">
                        <a:avLst/>
                      </a:prstGeom>
                    </p:spPr>
                  </p:pic>
                </p:oleObj>
              </mc:Fallback>
            </mc:AlternateContent>
          </a:graphicData>
        </a:graphic>
      </p:graphicFrame>
    </p:spTree>
    <p:extLst>
      <p:ext uri="{BB962C8B-B14F-4D97-AF65-F5344CB8AC3E}">
        <p14:creationId xmlns:p14="http://schemas.microsoft.com/office/powerpoint/2010/main" val="30720193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198" y="1228519"/>
            <a:ext cx="10515600" cy="613728"/>
          </a:xfrm>
        </p:spPr>
        <p:txBody>
          <a:bodyPr/>
          <a:lstStyle/>
          <a:p>
            <a:r>
              <a:rPr lang="en-US" sz="2800" b="1" dirty="0" smtClean="0">
                <a:latin typeface="Arial" panose="020B0604020202020204" pitchFamily="34" charset="0"/>
                <a:cs typeface="Times New Roman" panose="02020603050405020304" pitchFamily="18" charset="0"/>
                <a:sym typeface="+mn-ea"/>
              </a:rPr>
              <a:t>Brood-</a:t>
            </a:r>
            <a:r>
              <a:rPr lang="en-MY" altLang="en-US" sz="2800" b="1" dirty="0" smtClean="0">
                <a:latin typeface="Arial" panose="020B0604020202020204" pitchFamily="34" charset="0"/>
                <a:cs typeface="Times New Roman" panose="02020603050405020304" pitchFamily="18" charset="0"/>
                <a:sym typeface="+mn-ea"/>
              </a:rPr>
              <a:t>stock</a:t>
            </a:r>
            <a:r>
              <a:rPr lang="en-US" sz="2800" b="1" dirty="0" smtClean="0">
                <a:latin typeface="Arial" panose="020B0604020202020204" pitchFamily="34" charset="0"/>
                <a:cs typeface="Times New Roman" panose="02020603050405020304" pitchFamily="18" charset="0"/>
                <a:sym typeface="+mn-ea"/>
              </a:rPr>
              <a:t> selection for </a:t>
            </a:r>
            <a:r>
              <a:rPr lang="en-MY" altLang="en-US" sz="2800" b="1" dirty="0" smtClean="0">
                <a:latin typeface="Arial" panose="020B0604020202020204" pitchFamily="34" charset="0"/>
                <a:cs typeface="Times New Roman" panose="02020603050405020304" pitchFamily="18" charset="0"/>
                <a:sym typeface="+mn-ea"/>
              </a:rPr>
              <a:t>breeding</a:t>
            </a:r>
          </a:p>
        </p:txBody>
      </p:sp>
      <p:sp>
        <p:nvSpPr>
          <p:cNvPr id="3" name="Content Placeholder 2"/>
          <p:cNvSpPr>
            <a:spLocks noGrp="1"/>
          </p:cNvSpPr>
          <p:nvPr>
            <p:ph idx="1"/>
          </p:nvPr>
        </p:nvSpPr>
        <p:spPr>
          <a:xfrm>
            <a:off x="1116330" y="2150670"/>
            <a:ext cx="10515600" cy="3187812"/>
          </a:xfrm>
        </p:spPr>
        <p:txBody>
          <a:bodyPr>
            <a:noAutofit/>
          </a:bodyPr>
          <a:lstStyle/>
          <a:p>
            <a:r>
              <a:rPr lang="en-MY" altLang="en-US" sz="2400" dirty="0">
                <a:latin typeface="Arial" panose="020B0604020202020204" pitchFamily="34" charset="0"/>
              </a:rPr>
              <a:t>Healthy</a:t>
            </a:r>
          </a:p>
          <a:p>
            <a:r>
              <a:rPr lang="en-MY" altLang="en-US" sz="2400" dirty="0">
                <a:latin typeface="Arial" panose="020B0604020202020204" pitchFamily="34" charset="0"/>
              </a:rPr>
              <a:t>Injury-free</a:t>
            </a:r>
          </a:p>
          <a:p>
            <a:r>
              <a:rPr lang="en-MY" altLang="en-US" sz="2400" dirty="0" smtClean="0">
                <a:latin typeface="Arial" panose="020B0604020202020204" pitchFamily="34" charset="0"/>
              </a:rPr>
              <a:t>P</a:t>
            </a:r>
            <a:r>
              <a:rPr lang="en-US" sz="2400" dirty="0" err="1" smtClean="0">
                <a:latin typeface="Arial" panose="020B0604020202020204" pitchFamily="34" charset="0"/>
              </a:rPr>
              <a:t>arasites</a:t>
            </a:r>
            <a:r>
              <a:rPr lang="en-MY" altLang="en-US" sz="2400" dirty="0" smtClean="0">
                <a:latin typeface="Arial" panose="020B0604020202020204" pitchFamily="34" charset="0"/>
              </a:rPr>
              <a:t>-free</a:t>
            </a:r>
            <a:endParaRPr lang="en-MY" altLang="en-US" sz="2400" dirty="0">
              <a:latin typeface="Arial" panose="020B0604020202020204" pitchFamily="34" charset="0"/>
            </a:endParaRPr>
          </a:p>
          <a:p>
            <a:r>
              <a:rPr lang="en-MY" altLang="en-US" sz="2400" dirty="0">
                <a:latin typeface="Arial" panose="020B0604020202020204" pitchFamily="34" charset="0"/>
              </a:rPr>
              <a:t>S</a:t>
            </a:r>
            <a:r>
              <a:rPr lang="en-US" sz="2400" dirty="0" err="1">
                <a:latin typeface="Arial" panose="020B0604020202020204" pitchFamily="34" charset="0"/>
              </a:rPr>
              <a:t>cale</a:t>
            </a:r>
            <a:r>
              <a:rPr lang="en-US" sz="2400" dirty="0">
                <a:latin typeface="Arial" panose="020B0604020202020204" pitchFamily="34" charset="0"/>
              </a:rPr>
              <a:t> </a:t>
            </a:r>
            <a:r>
              <a:rPr lang="en-MY" altLang="en-US" sz="2400" dirty="0">
                <a:latin typeface="Arial" panose="020B0604020202020204" pitchFamily="34" charset="0"/>
              </a:rPr>
              <a:t>normally </a:t>
            </a:r>
            <a:r>
              <a:rPr lang="en-US" sz="2400" dirty="0" err="1">
                <a:latin typeface="Arial" panose="020B0604020202020204" pitchFamily="34" charset="0"/>
              </a:rPr>
              <a:t>distribut</a:t>
            </a:r>
            <a:r>
              <a:rPr lang="en-MY" altLang="en-US" sz="2400" dirty="0" err="1">
                <a:latin typeface="Arial" panose="020B0604020202020204" pitchFamily="34" charset="0"/>
              </a:rPr>
              <a:t>ed</a:t>
            </a:r>
            <a:r>
              <a:rPr lang="en-US" sz="2400" dirty="0">
                <a:latin typeface="Arial" panose="020B0604020202020204" pitchFamily="34" charset="0"/>
              </a:rPr>
              <a:t> </a:t>
            </a:r>
          </a:p>
          <a:p>
            <a:r>
              <a:rPr lang="en-MY" altLang="en-US" sz="2400" dirty="0">
                <a:latin typeface="Arial" panose="020B0604020202020204" pitchFamily="34" charset="0"/>
              </a:rPr>
              <a:t>Normal </a:t>
            </a:r>
            <a:r>
              <a:rPr lang="en-US" sz="2400" dirty="0">
                <a:latin typeface="Arial" panose="020B0604020202020204" pitchFamily="34" charset="0"/>
              </a:rPr>
              <a:t>body formation</a:t>
            </a:r>
            <a:r>
              <a:rPr lang="en-MY" altLang="en-US" sz="2400" dirty="0">
                <a:latin typeface="Arial" panose="020B0604020202020204" pitchFamily="34" charset="0"/>
              </a:rPr>
              <a:t>, </a:t>
            </a:r>
            <a:r>
              <a:rPr lang="en-MY" altLang="en-US" sz="2400" dirty="0">
                <a:latin typeface="Arial" panose="020B0604020202020204" pitchFamily="34" charset="0"/>
                <a:sym typeface="+mn-ea"/>
              </a:rPr>
              <a:t>proportion and </a:t>
            </a:r>
            <a:r>
              <a:rPr lang="en-MY" altLang="en-US" sz="2400" dirty="0" smtClean="0">
                <a:latin typeface="Arial" panose="020B0604020202020204" pitchFamily="34" charset="0"/>
                <a:sym typeface="+mn-ea"/>
              </a:rPr>
              <a:t>weight</a:t>
            </a:r>
          </a:p>
          <a:p>
            <a:r>
              <a:rPr lang="en-MY" altLang="en-US" sz="2400" dirty="0" smtClean="0">
                <a:latin typeface="Arial" panose="020B0604020202020204" pitchFamily="34" charset="0"/>
                <a:sym typeface="+mn-ea"/>
              </a:rPr>
              <a:t>Body should possess the require shaped and proportions, being neither fat</a:t>
            </a:r>
            <a:endParaRPr lang="en-US" sz="2400" dirty="0">
              <a:latin typeface="Arial" panose="020B0604020202020204" pitchFamily="34" charset="0"/>
              <a:cs typeface="Times New Roman" panose="02020603050405020304" pitchFamily="18" charset="0"/>
              <a:sym typeface="+mn-ea"/>
            </a:endParaRPr>
          </a:p>
        </p:txBody>
      </p:sp>
    </p:spTree>
    <p:extLst>
      <p:ext uri="{BB962C8B-B14F-4D97-AF65-F5344CB8AC3E}">
        <p14:creationId xmlns:p14="http://schemas.microsoft.com/office/powerpoint/2010/main" val="23396253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2066</Words>
  <Application>Microsoft Office PowerPoint</Application>
  <PresentationFormat>Widescreen</PresentationFormat>
  <Paragraphs>295</Paragraphs>
  <Slides>33</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Calibri Light</vt:lpstr>
      <vt:lpstr>Symbol</vt:lpstr>
      <vt:lpstr>Times New Roman</vt:lpstr>
      <vt:lpstr>Verdana</vt:lpstr>
      <vt:lpstr>Office Theme</vt:lpstr>
      <vt:lpstr>Image</vt:lpstr>
      <vt:lpstr>Learning Unit 3  Broodstock Management and Seed Production</vt:lpstr>
      <vt:lpstr>Under this learning unit, you will learn the:</vt:lpstr>
      <vt:lpstr>Seed Production</vt:lpstr>
      <vt:lpstr>Seed Production</vt:lpstr>
      <vt:lpstr>PowerPoint Presentation</vt:lpstr>
      <vt:lpstr>1. Broodstock management</vt:lpstr>
      <vt:lpstr>PowerPoint Presentation</vt:lpstr>
      <vt:lpstr>Distinguish characteristics between male and female broodstock </vt:lpstr>
      <vt:lpstr>Brood-stock selection for breeding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CHUAH KEE MAN</dc:creator>
  <cp:lastModifiedBy>user</cp:lastModifiedBy>
  <cp:revision>6</cp:revision>
  <dcterms:created xsi:type="dcterms:W3CDTF">2016-07-26T11:23:57Z</dcterms:created>
  <dcterms:modified xsi:type="dcterms:W3CDTF">2018-11-07T19:03:45Z</dcterms:modified>
</cp:coreProperties>
</file>