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31" r:id="rId3"/>
    <p:sldId id="311" r:id="rId4"/>
    <p:sldId id="264" r:id="rId5"/>
    <p:sldId id="322" r:id="rId6"/>
    <p:sldId id="310" r:id="rId7"/>
    <p:sldId id="323" r:id="rId8"/>
    <p:sldId id="262" r:id="rId9"/>
    <p:sldId id="297" r:id="rId10"/>
    <p:sldId id="298" r:id="rId11"/>
    <p:sldId id="301" r:id="rId12"/>
    <p:sldId id="302" r:id="rId13"/>
    <p:sldId id="326" r:id="rId14"/>
    <p:sldId id="327" r:id="rId15"/>
    <p:sldId id="317" r:id="rId16"/>
    <p:sldId id="328" r:id="rId17"/>
    <p:sldId id="330" r:id="rId18"/>
    <p:sldId id="321" r:id="rId19"/>
    <p:sldId id="286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FF"/>
    <a:srgbClr val="D65ACD"/>
    <a:srgbClr val="005A9E"/>
    <a:srgbClr val="77370B"/>
    <a:srgbClr val="542708"/>
    <a:srgbClr val="EDFB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74" autoAdjust="0"/>
    <p:restoredTop sz="94660"/>
  </p:normalViewPr>
  <p:slideViewPr>
    <p:cSldViewPr snapToGrid="0">
      <p:cViewPr varScale="1">
        <p:scale>
          <a:sx n="72" d="100"/>
          <a:sy n="72" d="100"/>
        </p:scale>
        <p:origin x="9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508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60983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821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24026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492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21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751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5168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89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462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639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F143FC-75E5-4F2C-BFD2-9BC06ED68673}" type="datetimeFigureOut">
              <a:rPr lang="en-US" smtClean="0"/>
              <a:t>12/4/2019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CD89C-8940-42E1-BE39-0AABB391DC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09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26436" y="2489957"/>
            <a:ext cx="10058400" cy="2387600"/>
          </a:xfrm>
        </p:spPr>
        <p:txBody>
          <a:bodyPr>
            <a:normAutofit fontScale="90000"/>
          </a:bodyPr>
          <a:lstStyle/>
          <a:p>
            <a:r>
              <a:rPr lang="en-MY" b="1" dirty="0"/>
              <a:t>Accounting for Beginners</a:t>
            </a:r>
            <a:br>
              <a:rPr lang="en-MY" b="1" dirty="0"/>
            </a:br>
            <a:r>
              <a:rPr lang="en-GB" b="1" dirty="0"/>
              <a:t/>
            </a:r>
            <a:br>
              <a:rPr lang="en-GB" b="1" dirty="0"/>
            </a:br>
            <a:r>
              <a:rPr lang="en-GB" sz="5300" b="1" dirty="0"/>
              <a:t>UNIT 1:  Introduction to Accounting</a:t>
            </a:r>
            <a:br>
              <a:rPr lang="en-GB" sz="5300" b="1" dirty="0"/>
            </a:br>
            <a:r>
              <a:rPr lang="en-GB" sz="5300" b="1" dirty="0"/>
              <a:t>Part 1</a:t>
            </a:r>
            <a:br>
              <a:rPr lang="en-GB" sz="5300" b="1" dirty="0"/>
            </a:br>
            <a:endParaRPr lang="en-US" sz="5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5063087"/>
            <a:ext cx="9144000" cy="542583"/>
          </a:xfrm>
        </p:spPr>
        <p:txBody>
          <a:bodyPr>
            <a:normAutofit/>
          </a:bodyPr>
          <a:lstStyle/>
          <a:p>
            <a:r>
              <a:rPr lang="en-US" sz="2800" dirty="0"/>
              <a:t>Esmie </a:t>
            </a:r>
            <a:r>
              <a:rPr lang="en-US" sz="2800" dirty="0" smtClean="0"/>
              <a:t>Obrin Nichol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95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20348" y="231913"/>
            <a:ext cx="8733182" cy="995569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Accounting Process and </a:t>
            </a:r>
            <a:br>
              <a:rPr lang="en-GB" b="1" dirty="0">
                <a:solidFill>
                  <a:srgbClr val="C00000"/>
                </a:solidFill>
              </a:rPr>
            </a:br>
            <a:r>
              <a:rPr lang="en-GB" b="1" dirty="0">
                <a:solidFill>
                  <a:srgbClr val="C00000"/>
                </a:solidFill>
              </a:rPr>
              <a:t>Bookkeeping (a Sub-set of Accounting)</a:t>
            </a:r>
            <a:endParaRPr lang="en-US" b="1" dirty="0"/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DC7DB66F-2D3A-4E2A-90F6-BD86811AB687}"/>
              </a:ext>
            </a:extLst>
          </p:cNvPr>
          <p:cNvSpPr/>
          <p:nvPr/>
        </p:nvSpPr>
        <p:spPr>
          <a:xfrm>
            <a:off x="2037522" y="1391478"/>
            <a:ext cx="7792278" cy="5022386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MY" dirty="0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B0C4FD3D-FEFD-4B3B-9710-57F6E39D102A}"/>
              </a:ext>
            </a:extLst>
          </p:cNvPr>
          <p:cNvSpPr/>
          <p:nvPr/>
        </p:nvSpPr>
        <p:spPr>
          <a:xfrm>
            <a:off x="3684106" y="1833866"/>
            <a:ext cx="1998237" cy="110655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2</a:t>
            </a:r>
          </a:p>
          <a:p>
            <a:pPr algn="ctr"/>
            <a:r>
              <a:rPr lang="en-MY" dirty="0"/>
              <a:t>Summarizing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B791FA81-F700-45D1-B305-14D3363BEA0C}"/>
              </a:ext>
            </a:extLst>
          </p:cNvPr>
          <p:cNvSpPr/>
          <p:nvPr/>
        </p:nvSpPr>
        <p:spPr>
          <a:xfrm>
            <a:off x="4926497" y="3081130"/>
            <a:ext cx="2040834" cy="1510748"/>
          </a:xfrm>
          <a:prstGeom prst="ellipse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Bookkeeping</a:t>
            </a:r>
          </a:p>
          <a:p>
            <a:pPr algn="ctr"/>
            <a:r>
              <a:rPr lang="en-MY" dirty="0"/>
              <a:t>(Recording)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4A7D688A-5255-454E-ACC3-67B75D825261}"/>
              </a:ext>
            </a:extLst>
          </p:cNvPr>
          <p:cNvSpPr/>
          <p:nvPr/>
        </p:nvSpPr>
        <p:spPr>
          <a:xfrm>
            <a:off x="6492618" y="1833866"/>
            <a:ext cx="1683026" cy="1070017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3</a:t>
            </a:r>
          </a:p>
          <a:p>
            <a:pPr algn="ctr"/>
            <a:r>
              <a:rPr lang="en-MY" dirty="0" err="1"/>
              <a:t>Analyzing</a:t>
            </a:r>
            <a:endParaRPr lang="en-MY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C757AB4E-9623-402E-8829-35D335E50734}"/>
              </a:ext>
            </a:extLst>
          </p:cNvPr>
          <p:cNvSpPr/>
          <p:nvPr/>
        </p:nvSpPr>
        <p:spPr>
          <a:xfrm>
            <a:off x="7523924" y="3472071"/>
            <a:ext cx="1888434" cy="1265585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4</a:t>
            </a:r>
          </a:p>
          <a:p>
            <a:pPr algn="ctr"/>
            <a:r>
              <a:rPr lang="en-MY" dirty="0"/>
              <a:t>Interpreting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57E6129D-3D55-4DB7-B4B7-ECB997925200}"/>
              </a:ext>
            </a:extLst>
          </p:cNvPr>
          <p:cNvSpPr/>
          <p:nvPr/>
        </p:nvSpPr>
        <p:spPr>
          <a:xfrm>
            <a:off x="2491408" y="3472071"/>
            <a:ext cx="1782419" cy="105023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1</a:t>
            </a:r>
          </a:p>
          <a:p>
            <a:pPr algn="ctr"/>
            <a:r>
              <a:rPr lang="en-MY" dirty="0"/>
              <a:t>Classifying</a:t>
            </a: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45AAEF6F-BFA3-4B68-8B79-143B57ECDF04}"/>
              </a:ext>
            </a:extLst>
          </p:cNvPr>
          <p:cNvSpPr/>
          <p:nvPr/>
        </p:nvSpPr>
        <p:spPr>
          <a:xfrm>
            <a:off x="4683224" y="5074070"/>
            <a:ext cx="2484783" cy="1182756"/>
          </a:xfrm>
          <a:prstGeom prst="ellipse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MY" dirty="0"/>
              <a:t>5 Communicating/ Reporting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 flipH="1" flipV="1">
            <a:off x="5055325" y="2961367"/>
            <a:ext cx="300446" cy="286103"/>
          </a:xfrm>
          <a:prstGeom prst="straightConnector1">
            <a:avLst/>
          </a:prstGeom>
          <a:ln>
            <a:solidFill>
              <a:schemeClr val="tx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6622869" y="2924096"/>
            <a:ext cx="344462" cy="26977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>
            <a:off x="6967331" y="3836504"/>
            <a:ext cx="556593" cy="16068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4273827" y="3885465"/>
            <a:ext cx="652670" cy="5379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endCxn id="12" idx="0"/>
          </p:cNvCxnSpPr>
          <p:nvPr/>
        </p:nvCxnSpPr>
        <p:spPr>
          <a:xfrm>
            <a:off x="5917474" y="4591878"/>
            <a:ext cx="8142" cy="48219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92841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Accounting Cycle</a:t>
            </a:r>
            <a:endParaRPr lang="en-MY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90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2405" y="384314"/>
            <a:ext cx="8331452" cy="914400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What is the Accounting Cycle?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2276" y="1298714"/>
            <a:ext cx="10238535" cy="779959"/>
          </a:xfrm>
        </p:spPr>
        <p:txBody>
          <a:bodyPr>
            <a:normAutofit fontScale="25000" lnSpcReduction="20000"/>
          </a:bodyPr>
          <a:lstStyle/>
          <a:p>
            <a:pPr>
              <a:lnSpc>
                <a:spcPct val="120000"/>
              </a:lnSpc>
              <a:spcBef>
                <a:spcPts val="0"/>
              </a:spcBef>
            </a:pPr>
            <a:r>
              <a:rPr lang="en-MY" sz="11200" dirty="0"/>
              <a:t>It is a complete series of steps taken to record and process financial transactions during the financial period.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endParaRPr lang="en-MY" sz="7000" dirty="0"/>
          </a:p>
          <a:p>
            <a:pPr>
              <a:tabLst>
                <a:tab pos="8070850" algn="l"/>
              </a:tabLs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152229" y="2188667"/>
            <a:ext cx="987817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It begins </a:t>
            </a:r>
            <a:r>
              <a:rPr lang="en-MY" sz="2800" dirty="0"/>
              <a:t>when a business transaction occurs </a:t>
            </a:r>
            <a:r>
              <a:rPr lang="en-US" sz="2800" dirty="0"/>
              <a:t>to the preparation of the financial statements.</a:t>
            </a:r>
            <a:endParaRPr lang="en-MY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1152229" y="3050242"/>
            <a:ext cx="913093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800" dirty="0"/>
              <a:t>The cycle repeats itself each accounting year.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52229" y="3599474"/>
            <a:ext cx="1013403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800" dirty="0"/>
              <a:t>At the end of the process, useful financial information is generated in the form of financial statements, for various end users.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65527" y="4442630"/>
            <a:ext cx="986487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800" dirty="0"/>
              <a:t>The end users use the reported financial information to make decisions, which create additional financial transactions for the next cycle. </a:t>
            </a:r>
          </a:p>
        </p:txBody>
      </p:sp>
    </p:spTree>
    <p:extLst>
      <p:ext uri="{BB962C8B-B14F-4D97-AF65-F5344CB8AC3E}">
        <p14:creationId xmlns:p14="http://schemas.microsoft.com/office/powerpoint/2010/main" val="1099082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6CF50-703D-4933-88EA-9818E94822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7739" y="365126"/>
            <a:ext cx="9896060" cy="655292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</a:rPr>
              <a:t>Steps in the Accounting Cycle</a:t>
            </a:r>
            <a:endParaRPr lang="en-MY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8221CB-099D-49B9-A683-5D743ADD1D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174" y="1253331"/>
            <a:ext cx="10293626" cy="4736652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MY" dirty="0"/>
              <a:t>Identify transaction(s) from the </a:t>
            </a:r>
            <a:r>
              <a:rPr lang="en-MY" b="1" dirty="0">
                <a:solidFill>
                  <a:srgbClr val="C00000"/>
                </a:solidFill>
              </a:rPr>
              <a:t>source documents</a:t>
            </a:r>
            <a:r>
              <a:rPr lang="en-MY" dirty="0"/>
              <a:t>. Source documents are the first documents relating to a transaction, such as receipts, cash bills, invoices, etc which provide evidence for a transaction. 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/>
              <a:t>Journalize the transactions in the </a:t>
            </a:r>
            <a:r>
              <a:rPr lang="en-MY" b="1" dirty="0">
                <a:solidFill>
                  <a:srgbClr val="C00000"/>
                </a:solidFill>
              </a:rPr>
              <a:t>journals</a:t>
            </a:r>
            <a:r>
              <a:rPr lang="en-MY" dirty="0"/>
              <a:t> (the books of original entry), which are the first records of transactions in chronological order. 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/>
              <a:t>Post the transactions in the </a:t>
            </a:r>
            <a:r>
              <a:rPr lang="en-MY" b="1" dirty="0">
                <a:solidFill>
                  <a:srgbClr val="C00000"/>
                </a:solidFill>
              </a:rPr>
              <a:t>ledger</a:t>
            </a:r>
            <a:r>
              <a:rPr lang="en-MY" dirty="0"/>
              <a:t>, which is a grouping of accounts.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/>
              <a:t>Extract and do a listing of the account balances in a </a:t>
            </a:r>
            <a:r>
              <a:rPr lang="en-MY" b="1" dirty="0">
                <a:solidFill>
                  <a:srgbClr val="C00000"/>
                </a:solidFill>
              </a:rPr>
              <a:t>Trial Balance</a:t>
            </a:r>
            <a:r>
              <a:rPr lang="en-MY" dirty="0"/>
              <a:t>, at the end of a period. 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/>
              <a:t>Do adjusting entries for accruals, prepayments, correction of errors, and redraft an a</a:t>
            </a:r>
            <a:r>
              <a:rPr lang="en-MY" b="1" dirty="0">
                <a:solidFill>
                  <a:srgbClr val="C00000"/>
                </a:solidFill>
              </a:rPr>
              <a:t>djusted Trial Balance</a:t>
            </a:r>
            <a:r>
              <a:rPr lang="en-MY" dirty="0"/>
              <a:t>. </a:t>
            </a:r>
          </a:p>
          <a:p>
            <a:pPr marL="514350" indent="-514350">
              <a:buFont typeface="+mj-lt"/>
              <a:buAutoNum type="arabicPeriod"/>
            </a:pPr>
            <a:r>
              <a:rPr lang="en-MY" dirty="0"/>
              <a:t>Prepare the </a:t>
            </a:r>
            <a:r>
              <a:rPr lang="en-MY" b="1" dirty="0">
                <a:solidFill>
                  <a:srgbClr val="C00000"/>
                </a:solidFill>
              </a:rPr>
              <a:t>Financial Statements </a:t>
            </a:r>
            <a:r>
              <a:rPr lang="en-MY" dirty="0"/>
              <a:t>at the end of the financial period, which provide information for various users.</a:t>
            </a:r>
          </a:p>
          <a:p>
            <a:pPr marL="0" indent="0">
              <a:buNone/>
            </a:pPr>
            <a:endParaRPr lang="en-MY" dirty="0"/>
          </a:p>
          <a:p>
            <a:pPr marL="0" indent="0">
              <a:buNone/>
            </a:pPr>
            <a:endParaRPr lang="en-MY" dirty="0"/>
          </a:p>
        </p:txBody>
      </p:sp>
    </p:spTree>
    <p:extLst>
      <p:ext uri="{BB962C8B-B14F-4D97-AF65-F5344CB8AC3E}">
        <p14:creationId xmlns:p14="http://schemas.microsoft.com/office/powerpoint/2010/main" val="39731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47085" y="378539"/>
            <a:ext cx="5473420" cy="706029"/>
          </a:xfrm>
        </p:spPr>
        <p:txBody>
          <a:bodyPr/>
          <a:lstStyle/>
          <a:p>
            <a:r>
              <a:rPr lang="en-GB" b="1" dirty="0">
                <a:solidFill>
                  <a:srgbClr val="C00000"/>
                </a:solidFill>
              </a:rPr>
              <a:t>The Accounting Cycle</a:t>
            </a:r>
            <a:endParaRPr lang="ms-MY" dirty="0"/>
          </a:p>
        </p:txBody>
      </p:sp>
      <p:grpSp>
        <p:nvGrpSpPr>
          <p:cNvPr id="4" name="Group 3"/>
          <p:cNvGrpSpPr/>
          <p:nvPr/>
        </p:nvGrpSpPr>
        <p:grpSpPr>
          <a:xfrm>
            <a:off x="4970154" y="1152228"/>
            <a:ext cx="1692990" cy="1226757"/>
            <a:chOff x="3582700" y="131367"/>
            <a:chExt cx="1742970" cy="115621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5" name="Oval 4"/>
            <p:cNvSpPr/>
            <p:nvPr/>
          </p:nvSpPr>
          <p:spPr>
            <a:xfrm>
              <a:off x="3582700" y="131367"/>
              <a:ext cx="1742970" cy="115621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Oval 4"/>
            <p:cNvSpPr txBox="1"/>
            <p:nvPr/>
          </p:nvSpPr>
          <p:spPr>
            <a:xfrm>
              <a:off x="3837952" y="300691"/>
              <a:ext cx="1232466" cy="81756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1.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Source Documents</a:t>
              </a:r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7186467" y="2246322"/>
            <a:ext cx="1713007" cy="1162735"/>
            <a:chOff x="5819501" y="1239251"/>
            <a:chExt cx="1713007" cy="116273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8" name="Oval 7"/>
            <p:cNvSpPr/>
            <p:nvPr/>
          </p:nvSpPr>
          <p:spPr>
            <a:xfrm>
              <a:off x="5819501" y="1239251"/>
              <a:ext cx="1713007" cy="116273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" name="Oval 4"/>
            <p:cNvSpPr txBox="1"/>
            <p:nvPr/>
          </p:nvSpPr>
          <p:spPr>
            <a:xfrm>
              <a:off x="6070365" y="1409530"/>
              <a:ext cx="1211279" cy="82217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2.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 Journals </a:t>
              </a: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7445910" y="4212791"/>
            <a:ext cx="1676301" cy="1080341"/>
            <a:chOff x="6070207" y="3243019"/>
            <a:chExt cx="1676301" cy="1080341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14" name="Oval 13"/>
            <p:cNvSpPr/>
            <p:nvPr/>
          </p:nvSpPr>
          <p:spPr>
            <a:xfrm>
              <a:off x="6070207" y="3243019"/>
              <a:ext cx="1676301" cy="1080341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Oval 4"/>
            <p:cNvSpPr txBox="1"/>
            <p:nvPr/>
          </p:nvSpPr>
          <p:spPr>
            <a:xfrm>
              <a:off x="6315696" y="3401231"/>
              <a:ext cx="1185323" cy="763917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3.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Ledger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5001376" y="5028541"/>
            <a:ext cx="1875740" cy="1143625"/>
            <a:chOff x="3582449" y="3982403"/>
            <a:chExt cx="1875740" cy="1143625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3" name="Oval 22"/>
            <p:cNvSpPr/>
            <p:nvPr/>
          </p:nvSpPr>
          <p:spPr>
            <a:xfrm>
              <a:off x="3582449" y="3982403"/>
              <a:ext cx="1875740" cy="1143625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Oval 4"/>
            <p:cNvSpPr txBox="1"/>
            <p:nvPr/>
          </p:nvSpPr>
          <p:spPr>
            <a:xfrm>
              <a:off x="3857145" y="4149883"/>
              <a:ext cx="1326348" cy="808665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4.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Trial Balance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790828" y="4105834"/>
            <a:ext cx="1745406" cy="1113952"/>
            <a:chOff x="1367716" y="3184960"/>
            <a:chExt cx="1745406" cy="1113952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26" name="Oval 25"/>
            <p:cNvSpPr/>
            <p:nvPr/>
          </p:nvSpPr>
          <p:spPr>
            <a:xfrm>
              <a:off x="1367716" y="3184960"/>
              <a:ext cx="1745406" cy="1113952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Oval 4"/>
            <p:cNvSpPr txBox="1"/>
            <p:nvPr/>
          </p:nvSpPr>
          <p:spPr>
            <a:xfrm>
              <a:off x="1623325" y="3348094"/>
              <a:ext cx="1234188" cy="787684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5. </a:t>
              </a: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Adjusted Trial Balance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2790828" y="2240317"/>
            <a:ext cx="1690262" cy="1157980"/>
            <a:chOff x="1293649" y="1230585"/>
            <a:chExt cx="1690262" cy="1157980"/>
          </a:xfrm>
          <a:solidFill>
            <a:schemeClr val="accent1">
              <a:lumMod val="60000"/>
              <a:lumOff val="40000"/>
            </a:schemeClr>
          </a:solidFill>
        </p:grpSpPr>
        <p:sp>
          <p:nvSpPr>
            <p:cNvPr id="35" name="Oval 34"/>
            <p:cNvSpPr/>
            <p:nvPr/>
          </p:nvSpPr>
          <p:spPr>
            <a:xfrm>
              <a:off x="1293649" y="1230585"/>
              <a:ext cx="1690262" cy="1157980"/>
            </a:xfrm>
            <a:prstGeom prst="ellipse">
              <a:avLst/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6" name="Oval 4"/>
            <p:cNvSpPr txBox="1"/>
            <p:nvPr/>
          </p:nvSpPr>
          <p:spPr>
            <a:xfrm>
              <a:off x="1541182" y="1400167"/>
              <a:ext cx="1195196" cy="8188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 smtClean="0">
                  <a:solidFill>
                    <a:schemeClr val="tx1"/>
                  </a:solidFill>
                </a:rPr>
                <a:t>6.</a:t>
              </a:r>
              <a:endParaRPr lang="en-US" sz="1800" b="1" kern="1200" dirty="0">
                <a:solidFill>
                  <a:schemeClr val="tx1"/>
                </a:solidFill>
              </a:endParaRPr>
            </a:p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en-US" sz="1800" b="1" kern="1200" dirty="0">
                  <a:solidFill>
                    <a:schemeClr val="tx1"/>
                  </a:solidFill>
                </a:rPr>
                <a:t> Financial Statements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6747585" y="1818243"/>
            <a:ext cx="709286" cy="641752"/>
            <a:chOff x="5410513" y="873222"/>
            <a:chExt cx="709286" cy="641752"/>
          </a:xfrm>
        </p:grpSpPr>
        <p:sp>
          <p:nvSpPr>
            <p:cNvPr id="38" name="Right Arrow 37"/>
            <p:cNvSpPr/>
            <p:nvPr/>
          </p:nvSpPr>
          <p:spPr>
            <a:xfrm rot="1594192">
              <a:off x="5410513" y="873222"/>
              <a:ext cx="709286" cy="641752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Right Arrow 4"/>
            <p:cNvSpPr txBox="1"/>
            <p:nvPr/>
          </p:nvSpPr>
          <p:spPr>
            <a:xfrm rot="1594192">
              <a:off x="5420679" y="958515"/>
              <a:ext cx="516760" cy="3850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</p:grpSp>
      <p:grpSp>
        <p:nvGrpSpPr>
          <p:cNvPr id="40" name="Group 39"/>
          <p:cNvGrpSpPr/>
          <p:nvPr/>
        </p:nvGrpSpPr>
        <p:grpSpPr>
          <a:xfrm rot="208060">
            <a:off x="7923163" y="3514275"/>
            <a:ext cx="707120" cy="627436"/>
            <a:chOff x="6595297" y="2469219"/>
            <a:chExt cx="707120" cy="706542"/>
          </a:xfrm>
        </p:grpSpPr>
        <p:sp>
          <p:nvSpPr>
            <p:cNvPr id="41" name="Right Arrow 40"/>
            <p:cNvSpPr/>
            <p:nvPr/>
          </p:nvSpPr>
          <p:spPr>
            <a:xfrm rot="5041549">
              <a:off x="6595586" y="2468930"/>
              <a:ext cx="706542" cy="70712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2" name="Right Arrow 4"/>
            <p:cNvSpPr txBox="1"/>
            <p:nvPr/>
          </p:nvSpPr>
          <p:spPr>
            <a:xfrm rot="5041549">
              <a:off x="6690537" y="2504948"/>
              <a:ext cx="494579" cy="42427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6911261" y="5134920"/>
            <a:ext cx="723572" cy="613780"/>
            <a:chOff x="5544572" y="4189619"/>
            <a:chExt cx="723572" cy="613780"/>
          </a:xfrm>
        </p:grpSpPr>
        <p:sp>
          <p:nvSpPr>
            <p:cNvPr id="44" name="Right Arrow 43"/>
            <p:cNvSpPr/>
            <p:nvPr/>
          </p:nvSpPr>
          <p:spPr>
            <a:xfrm rot="9255130">
              <a:off x="5544572" y="4189619"/>
              <a:ext cx="723572" cy="61378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5" name="Right Arrow 4"/>
            <p:cNvSpPr txBox="1"/>
            <p:nvPr/>
          </p:nvSpPr>
          <p:spPr>
            <a:xfrm rot="20055130">
              <a:off x="5719565" y="4272380"/>
              <a:ext cx="539438" cy="36826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600" kern="1200"/>
            </a:p>
          </p:txBody>
        </p:sp>
      </p:grpSp>
      <p:grpSp>
        <p:nvGrpSpPr>
          <p:cNvPr id="46" name="Group 45"/>
          <p:cNvGrpSpPr/>
          <p:nvPr/>
        </p:nvGrpSpPr>
        <p:grpSpPr>
          <a:xfrm rot="388356">
            <a:off x="4184613" y="5028541"/>
            <a:ext cx="741415" cy="638836"/>
            <a:chOff x="2846364" y="4049219"/>
            <a:chExt cx="741415" cy="638836"/>
          </a:xfrm>
        </p:grpSpPr>
        <p:sp>
          <p:nvSpPr>
            <p:cNvPr id="47" name="Right Arrow 46"/>
            <p:cNvSpPr/>
            <p:nvPr/>
          </p:nvSpPr>
          <p:spPr>
            <a:xfrm rot="11676617">
              <a:off x="2846364" y="4049219"/>
              <a:ext cx="741415" cy="638836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8" name="Right Arrow 4"/>
            <p:cNvSpPr txBox="1"/>
            <p:nvPr/>
          </p:nvSpPr>
          <p:spPr>
            <a:xfrm rot="22476617">
              <a:off x="3034916" y="4201157"/>
              <a:ext cx="549764" cy="3833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001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700" kern="1200"/>
            </a:p>
          </p:txBody>
        </p:sp>
      </p:grpSp>
      <p:grpSp>
        <p:nvGrpSpPr>
          <p:cNvPr id="49" name="Group 48"/>
          <p:cNvGrpSpPr/>
          <p:nvPr/>
        </p:nvGrpSpPr>
        <p:grpSpPr>
          <a:xfrm rot="285148">
            <a:off x="3313209" y="3502890"/>
            <a:ext cx="700644" cy="566477"/>
            <a:chOff x="1895399" y="2452174"/>
            <a:chExt cx="700644" cy="566477"/>
          </a:xfrm>
        </p:grpSpPr>
        <p:sp>
          <p:nvSpPr>
            <p:cNvPr id="50" name="Right Arrow 49"/>
            <p:cNvSpPr/>
            <p:nvPr/>
          </p:nvSpPr>
          <p:spPr>
            <a:xfrm rot="16019346">
              <a:off x="1962482" y="2385091"/>
              <a:ext cx="566477" cy="70064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" name="Right Arrow 4"/>
            <p:cNvSpPr txBox="1"/>
            <p:nvPr/>
          </p:nvSpPr>
          <p:spPr>
            <a:xfrm rot="26819346">
              <a:off x="2051917" y="2610074"/>
              <a:ext cx="396534" cy="42038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3000" kern="1200"/>
            </a:p>
          </p:txBody>
        </p:sp>
      </p:grpSp>
      <p:grpSp>
        <p:nvGrpSpPr>
          <p:cNvPr id="52" name="Group 51"/>
          <p:cNvGrpSpPr/>
          <p:nvPr/>
        </p:nvGrpSpPr>
        <p:grpSpPr>
          <a:xfrm>
            <a:off x="4117309" y="1725774"/>
            <a:ext cx="799120" cy="660714"/>
            <a:chOff x="2780548" y="814642"/>
            <a:chExt cx="799120" cy="660714"/>
          </a:xfrm>
        </p:grpSpPr>
        <p:sp>
          <p:nvSpPr>
            <p:cNvPr id="53" name="Right Arrow 52"/>
            <p:cNvSpPr/>
            <p:nvPr/>
          </p:nvSpPr>
          <p:spPr>
            <a:xfrm rot="20075194">
              <a:off x="2780548" y="814642"/>
              <a:ext cx="799120" cy="660714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4" name="Right Arrow 4"/>
            <p:cNvSpPr txBox="1"/>
            <p:nvPr/>
          </p:nvSpPr>
          <p:spPr>
            <a:xfrm rot="20075194">
              <a:off x="2790138" y="989316"/>
              <a:ext cx="600906" cy="39642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800" kern="1200"/>
            </a:p>
          </p:txBody>
        </p:sp>
      </p:grpSp>
    </p:spTree>
    <p:extLst>
      <p:ext uri="{BB962C8B-B14F-4D97-AF65-F5344CB8AC3E}">
        <p14:creationId xmlns:p14="http://schemas.microsoft.com/office/powerpoint/2010/main" val="2959428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Reporting of Financial Information</a:t>
            </a:r>
            <a:endParaRPr lang="en-MY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860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67097" y="300447"/>
            <a:ext cx="9480414" cy="113646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Financial Reporting</a:t>
            </a:r>
            <a:endParaRPr lang="en-US" sz="3200" b="1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7098" y="1363080"/>
            <a:ext cx="9679576" cy="97517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MY" sz="3200" dirty="0"/>
              <a:t>To be useful, financial information is categorised into 5 elements:</a:t>
            </a:r>
          </a:p>
          <a:p>
            <a:pPr marL="457200" lvl="1" indent="0">
              <a:buNone/>
            </a:pPr>
            <a:endParaRPr lang="en-MY" sz="3400" dirty="0" smtClean="0"/>
          </a:p>
          <a:p>
            <a:pPr marL="0" indent="0">
              <a:buNone/>
              <a:tabLst>
                <a:tab pos="8070850" algn="l"/>
              </a:tabLst>
            </a:pPr>
            <a:endParaRPr lang="en-US" sz="3400" dirty="0"/>
          </a:p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1267097" y="2190209"/>
            <a:ext cx="747195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3200" dirty="0">
                <a:solidFill>
                  <a:schemeClr val="accent2"/>
                </a:solidFill>
              </a:rPr>
              <a:t>Assets</a:t>
            </a:r>
            <a:r>
              <a:rPr lang="en-MY" sz="3200" dirty="0"/>
              <a:t>  (what the business owns)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188720" y="2613450"/>
            <a:ext cx="8399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3200" dirty="0">
                <a:solidFill>
                  <a:schemeClr val="accent2"/>
                </a:solidFill>
              </a:rPr>
              <a:t>Liabilities</a:t>
            </a:r>
            <a:r>
              <a:rPr lang="en-MY" sz="3200" dirty="0"/>
              <a:t>  (what the business owes)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88720" y="3050183"/>
            <a:ext cx="1065929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3200" dirty="0">
                <a:solidFill>
                  <a:schemeClr val="accent2"/>
                </a:solidFill>
              </a:rPr>
              <a:t>Equity</a:t>
            </a:r>
            <a:r>
              <a:rPr lang="en-MY" sz="3200" dirty="0"/>
              <a:t> (interests of the owners, such as </a:t>
            </a:r>
            <a:r>
              <a:rPr lang="en-MY" sz="3200" dirty="0" smtClean="0"/>
              <a:t>capital</a:t>
            </a:r>
          </a:p>
          <a:p>
            <a:pPr lvl="1"/>
            <a:r>
              <a:rPr lang="en-MY" sz="3200" dirty="0"/>
              <a:t> </a:t>
            </a:r>
            <a:r>
              <a:rPr lang="en-MY" sz="3200" dirty="0" smtClean="0"/>
              <a:t>   </a:t>
            </a:r>
            <a:r>
              <a:rPr lang="en-MY" sz="3200" dirty="0"/>
              <a:t>contributed)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67097" y="4025525"/>
            <a:ext cx="1048947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MY" sz="3200" dirty="0">
                <a:solidFill>
                  <a:srgbClr val="0070C0"/>
                </a:solidFill>
              </a:rPr>
              <a:t>Income </a:t>
            </a:r>
            <a:r>
              <a:rPr lang="en-MY" sz="3200" dirty="0"/>
              <a:t>(Revenue from the main business </a:t>
            </a:r>
            <a:r>
              <a:rPr lang="en-MY" sz="3200" dirty="0" smtClean="0"/>
              <a:t>activity + other </a:t>
            </a:r>
          </a:p>
          <a:p>
            <a:pPr lvl="1"/>
            <a:r>
              <a:rPr lang="en-MY" sz="3200" dirty="0" smtClean="0"/>
              <a:t>    income</a:t>
            </a:r>
            <a:r>
              <a:rPr lang="en-MY" sz="3200" dirty="0"/>
              <a:t>, such as interest </a:t>
            </a:r>
            <a:r>
              <a:rPr lang="en-MY" sz="3200" dirty="0" err="1"/>
              <a:t>income,etc</a:t>
            </a:r>
            <a:r>
              <a:rPr lang="en-MY" sz="3200" dirty="0"/>
              <a:t>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88720" y="5000867"/>
            <a:ext cx="1021515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Font typeface="Wingdings" panose="05000000000000000000" pitchFamily="2" charset="2"/>
              <a:buChar char="ü"/>
            </a:pPr>
            <a:r>
              <a:rPr lang="en-MY" sz="3200" dirty="0">
                <a:solidFill>
                  <a:srgbClr val="0070C0"/>
                </a:solidFill>
              </a:rPr>
              <a:t>Expenses</a:t>
            </a:r>
            <a:r>
              <a:rPr lang="en-MY" sz="3200" dirty="0"/>
              <a:t> (Costs of operations + others, such </a:t>
            </a:r>
            <a:r>
              <a:rPr lang="en-MY" sz="3200" dirty="0" smtClean="0"/>
              <a:t>as</a:t>
            </a:r>
          </a:p>
          <a:p>
            <a:pPr lvl="1"/>
            <a:r>
              <a:rPr lang="en-MY" sz="3200" dirty="0"/>
              <a:t> </a:t>
            </a:r>
            <a:r>
              <a:rPr lang="en-MY" sz="3200" dirty="0" smtClean="0"/>
              <a:t>   </a:t>
            </a:r>
            <a:r>
              <a:rPr lang="en-MY" sz="3200" dirty="0"/>
              <a:t>loss on disposal of an asset)</a:t>
            </a:r>
          </a:p>
        </p:txBody>
      </p:sp>
    </p:spTree>
    <p:extLst>
      <p:ext uri="{BB962C8B-B14F-4D97-AF65-F5344CB8AC3E}">
        <p14:creationId xmlns:p14="http://schemas.microsoft.com/office/powerpoint/2010/main" val="155389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977" y="341054"/>
            <a:ext cx="9528311" cy="946394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Financial Reporting </a:t>
            </a:r>
            <a:r>
              <a:rPr lang="en-US" sz="2800" b="1" dirty="0" err="1">
                <a:solidFill>
                  <a:srgbClr val="C00000"/>
                </a:solidFill>
                <a:latin typeface="Century Schoolbook" panose="02040604050505020304" pitchFamily="18" charset="0"/>
              </a:rPr>
              <a:t>contd</a:t>
            </a:r>
            <a:endParaRPr lang="en-US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3944" y="1198048"/>
            <a:ext cx="10344741" cy="930943"/>
          </a:xfrm>
        </p:spPr>
        <p:txBody>
          <a:bodyPr>
            <a:noAutofit/>
          </a:bodyPr>
          <a:lstStyle/>
          <a:p>
            <a:r>
              <a:rPr lang="en-MY" sz="3200" dirty="0" smtClean="0"/>
              <a:t>Information </a:t>
            </a:r>
            <a:r>
              <a:rPr lang="en-MY" sz="3200" dirty="0"/>
              <a:t>relating to the 5 elements is reported in the </a:t>
            </a:r>
            <a:r>
              <a:rPr lang="en-MY" sz="3200" dirty="0" smtClean="0"/>
              <a:t>financial statements:</a:t>
            </a:r>
            <a:endParaRPr lang="en-US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1283944" y="2120182"/>
            <a:ext cx="1006502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2800" dirty="0">
                <a:solidFill>
                  <a:srgbClr val="C00000"/>
                </a:solidFill>
              </a:rPr>
              <a:t>Statement of profit or loss </a:t>
            </a:r>
            <a:r>
              <a:rPr lang="en-MY" sz="2800" dirty="0"/>
              <a:t>(also referred to as </a:t>
            </a:r>
            <a:r>
              <a:rPr lang="en-MY" sz="2800" dirty="0" smtClean="0"/>
              <a:t>the Income Statement) </a:t>
            </a:r>
            <a:r>
              <a:rPr lang="en-MY" sz="2800" dirty="0"/>
              <a:t>shows the </a:t>
            </a:r>
            <a:r>
              <a:rPr lang="en-MY" sz="2800" dirty="0" smtClean="0"/>
              <a:t>performance or results </a:t>
            </a:r>
            <a:r>
              <a:rPr lang="en-MY" sz="2800" dirty="0"/>
              <a:t>of the business during the financial year.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83944" y="3366599"/>
            <a:ext cx="1056463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2800" dirty="0" smtClean="0">
                <a:solidFill>
                  <a:schemeClr val="accent1">
                    <a:lumMod val="75000"/>
                  </a:schemeClr>
                </a:solidFill>
              </a:rPr>
              <a:t>Statement </a:t>
            </a:r>
            <a:r>
              <a:rPr lang="en-MY" sz="2800" dirty="0">
                <a:solidFill>
                  <a:schemeClr val="accent1">
                    <a:lumMod val="75000"/>
                  </a:schemeClr>
                </a:solidFill>
              </a:rPr>
              <a:t>of </a:t>
            </a:r>
            <a:r>
              <a:rPr lang="en-MY" sz="2800" dirty="0" smtClean="0">
                <a:solidFill>
                  <a:schemeClr val="accent1">
                    <a:lumMod val="75000"/>
                  </a:schemeClr>
                </a:solidFill>
              </a:rPr>
              <a:t>Changes </a:t>
            </a:r>
            <a:r>
              <a:rPr lang="en-MY" sz="2800" dirty="0">
                <a:solidFill>
                  <a:schemeClr val="accent1">
                    <a:lumMod val="75000"/>
                  </a:schemeClr>
                </a:solidFill>
              </a:rPr>
              <a:t>in Equi</a:t>
            </a:r>
            <a:r>
              <a:rPr lang="en-MY" sz="2800" dirty="0">
                <a:solidFill>
                  <a:srgbClr val="002060"/>
                </a:solidFill>
              </a:rPr>
              <a:t>ty </a:t>
            </a:r>
            <a:r>
              <a:rPr lang="en-MY" sz="2800" dirty="0"/>
              <a:t>shows the interests of the owners.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283944" y="4199333"/>
            <a:ext cx="1030015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2800" dirty="0">
                <a:solidFill>
                  <a:schemeClr val="accent2">
                    <a:lumMod val="75000"/>
                  </a:schemeClr>
                </a:solidFill>
              </a:rPr>
              <a:t>Statement of Financial Position </a:t>
            </a:r>
            <a:r>
              <a:rPr lang="en-MY" sz="2800" dirty="0"/>
              <a:t>(also called the Balance Sheet)  </a:t>
            </a:r>
            <a:r>
              <a:rPr lang="en-MY" sz="2800" dirty="0" smtClean="0"/>
              <a:t>shows </a:t>
            </a:r>
            <a:r>
              <a:rPr lang="en-MY" sz="2800" dirty="0"/>
              <a:t>the wealth </a:t>
            </a:r>
            <a:r>
              <a:rPr lang="en-MY" sz="2800" dirty="0" smtClean="0"/>
              <a:t>(the net assets) of </a:t>
            </a:r>
            <a:r>
              <a:rPr lang="en-MY" sz="2800" dirty="0"/>
              <a:t>the </a:t>
            </a:r>
            <a:r>
              <a:rPr lang="en-MY" sz="2800" dirty="0" smtClean="0"/>
              <a:t>entity. </a:t>
            </a:r>
            <a:endParaRPr lang="en-MY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283944" y="5107275"/>
            <a:ext cx="976780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14400" lvl="1" indent="-457200">
              <a:buFont typeface="Wingdings" panose="05000000000000000000" pitchFamily="2" charset="2"/>
              <a:buChar char="ü"/>
            </a:pPr>
            <a:r>
              <a:rPr lang="en-MY" sz="2800" dirty="0">
                <a:solidFill>
                  <a:srgbClr val="7030A0"/>
                </a:solidFill>
              </a:rPr>
              <a:t>Statement of Cash Flow </a:t>
            </a:r>
            <a:r>
              <a:rPr lang="en-MY" sz="2800" dirty="0"/>
              <a:t>shows the cash inflows and cash outflows during the year</a:t>
            </a:r>
          </a:p>
        </p:txBody>
      </p:sp>
    </p:spTree>
    <p:extLst>
      <p:ext uri="{BB962C8B-B14F-4D97-AF65-F5344CB8AC3E}">
        <p14:creationId xmlns:p14="http://schemas.microsoft.com/office/powerpoint/2010/main" val="1897951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val 9"/>
          <p:cNvSpPr/>
          <p:nvPr/>
        </p:nvSpPr>
        <p:spPr>
          <a:xfrm>
            <a:off x="9526759" y="1960078"/>
            <a:ext cx="1635361" cy="64901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Equity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7232714" y="1975611"/>
            <a:ext cx="1949030" cy="62542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Liabilities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232815" y="1960077"/>
            <a:ext cx="1635361" cy="64652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Assets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2935492" y="2011670"/>
            <a:ext cx="1932785" cy="6212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Expenses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867499" y="2011671"/>
            <a:ext cx="1635360" cy="62129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Income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04730" y="338409"/>
            <a:ext cx="9974379" cy="912883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+mn-lt"/>
                <a:cs typeface="Calibri" panose="020F0502020204030204" pitchFamily="34" charset="0"/>
              </a:rPr>
              <a:t>Financial statements and their Elements</a:t>
            </a:r>
            <a:endParaRPr lang="en-US" b="1" dirty="0">
              <a:latin typeface="+mn-lt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907BE5BB-EEA5-4A4A-8CBA-DFE03E9A87E4}"/>
              </a:ext>
            </a:extLst>
          </p:cNvPr>
          <p:cNvSpPr txBox="1"/>
          <p:nvPr/>
        </p:nvSpPr>
        <p:spPr>
          <a:xfrm>
            <a:off x="4246992" y="3172420"/>
            <a:ext cx="3465649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</a:rPr>
              <a:t>Financial Statements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CEEA2D2-309F-4126-AC08-B0D3727D35C8}"/>
              </a:ext>
            </a:extLst>
          </p:cNvPr>
          <p:cNvSpPr txBox="1"/>
          <p:nvPr/>
        </p:nvSpPr>
        <p:spPr>
          <a:xfrm>
            <a:off x="2935492" y="1320816"/>
            <a:ext cx="57145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b="1" dirty="0">
                <a:solidFill>
                  <a:srgbClr val="C00000"/>
                </a:solidFill>
              </a:rPr>
              <a:t>Elements of the Financial Statements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F2F8DDE-C365-4468-8343-BB882455E644}"/>
              </a:ext>
            </a:extLst>
          </p:cNvPr>
          <p:cNvSpPr txBox="1"/>
          <p:nvPr/>
        </p:nvSpPr>
        <p:spPr>
          <a:xfrm>
            <a:off x="847560" y="3949020"/>
            <a:ext cx="2692473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Statement </a:t>
            </a:r>
          </a:p>
          <a:p>
            <a:pPr algn="ctr"/>
            <a:r>
              <a:rPr lang="en-MY" sz="2400" dirty="0"/>
              <a:t>of </a:t>
            </a:r>
          </a:p>
          <a:p>
            <a:pPr algn="ctr"/>
            <a:r>
              <a:rPr lang="en-MY" sz="2400" dirty="0"/>
              <a:t>Profit or Loss </a:t>
            </a:r>
          </a:p>
          <a:p>
            <a:pPr algn="ctr"/>
            <a:r>
              <a:rPr lang="en-MY" sz="2400" dirty="0"/>
              <a:t>(Income Statement)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1E09D91-9EE3-4640-AD1A-0ABC50CD690C}"/>
              </a:ext>
            </a:extLst>
          </p:cNvPr>
          <p:cNvSpPr txBox="1"/>
          <p:nvPr/>
        </p:nvSpPr>
        <p:spPr>
          <a:xfrm>
            <a:off x="4507456" y="3934984"/>
            <a:ext cx="1591295" cy="1569660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Statement </a:t>
            </a:r>
          </a:p>
          <a:p>
            <a:pPr algn="ctr"/>
            <a:r>
              <a:rPr lang="en-MY" sz="2400" dirty="0"/>
              <a:t>of </a:t>
            </a:r>
          </a:p>
          <a:p>
            <a:pPr algn="ctr"/>
            <a:r>
              <a:rPr lang="en-MY" sz="2400" dirty="0"/>
              <a:t>Changes in </a:t>
            </a:r>
          </a:p>
          <a:p>
            <a:pPr algn="ctr"/>
            <a:r>
              <a:rPr lang="en-MY" sz="2400" dirty="0"/>
              <a:t>Equity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6EA1851-260C-4DAA-BE79-7257072E871A}"/>
              </a:ext>
            </a:extLst>
          </p:cNvPr>
          <p:cNvSpPr txBox="1"/>
          <p:nvPr/>
        </p:nvSpPr>
        <p:spPr>
          <a:xfrm>
            <a:off x="7599752" y="3884359"/>
            <a:ext cx="1570317" cy="1569660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Statement </a:t>
            </a:r>
          </a:p>
          <a:p>
            <a:pPr algn="ctr"/>
            <a:r>
              <a:rPr lang="en-MY" sz="2400" dirty="0"/>
              <a:t>of </a:t>
            </a:r>
          </a:p>
          <a:p>
            <a:pPr algn="ctr"/>
            <a:r>
              <a:rPr lang="en-MY" sz="2400" dirty="0"/>
              <a:t>Financial Position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89BEF64-1A8B-4E1A-BBB3-0A5906FFEE8C}"/>
              </a:ext>
            </a:extLst>
          </p:cNvPr>
          <p:cNvSpPr txBox="1"/>
          <p:nvPr/>
        </p:nvSpPr>
        <p:spPr>
          <a:xfrm>
            <a:off x="10125029" y="3934984"/>
            <a:ext cx="1606086" cy="1569660"/>
          </a:xfrm>
          <a:prstGeom prst="rect">
            <a:avLst/>
          </a:prstGeom>
          <a:noFill/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xmlns="">
                  <ask:type>
                    <ask:lineSketchNone/>
                  </ask:type>
                </ask:lineSketchStyleProps>
              </a:ext>
            </a:extLst>
          </a:ln>
        </p:spPr>
        <p:txBody>
          <a:bodyPr wrap="square" rtlCol="0">
            <a:spAutoFit/>
          </a:bodyPr>
          <a:lstStyle/>
          <a:p>
            <a:pPr algn="ctr"/>
            <a:r>
              <a:rPr lang="en-MY" sz="2400" dirty="0"/>
              <a:t>Statement </a:t>
            </a:r>
          </a:p>
          <a:p>
            <a:pPr algn="ctr"/>
            <a:r>
              <a:rPr lang="en-MY" sz="2400" dirty="0"/>
              <a:t>of </a:t>
            </a:r>
          </a:p>
          <a:p>
            <a:pPr algn="ctr"/>
            <a:r>
              <a:rPr lang="en-MY" sz="2400" dirty="0"/>
              <a:t>Cash Flow</a:t>
            </a:r>
          </a:p>
          <a:p>
            <a:pPr algn="ctr"/>
            <a:endParaRPr lang="en-MY" sz="2400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1554480" y="2717074"/>
            <a:ext cx="418304" cy="11925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2935492" y="2665175"/>
            <a:ext cx="916487" cy="12549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flipV="1">
            <a:off x="3540033" y="4763179"/>
            <a:ext cx="967423" cy="140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/>
          <p:cNvCxnSpPr/>
          <p:nvPr/>
        </p:nvCxnSpPr>
        <p:spPr>
          <a:xfrm>
            <a:off x="6098751" y="4763179"/>
            <a:ext cx="150100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6098751" y="2717074"/>
            <a:ext cx="1974095" cy="116728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8197467" y="2659053"/>
            <a:ext cx="0" cy="12253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 flipH="1">
            <a:off x="8400395" y="2632965"/>
            <a:ext cx="1645918" cy="121946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flipV="1">
            <a:off x="9181744" y="4769248"/>
            <a:ext cx="931610" cy="701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9211678" y="4963886"/>
            <a:ext cx="890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8835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7945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89610" y="1071154"/>
            <a:ext cx="8752115" cy="474181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6000" b="1" dirty="0">
              <a:latin typeface="Bradley Hand ITC" panose="03070402050302030203" pitchFamily="66" charset="0"/>
            </a:endParaRP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Thank you</a:t>
            </a: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and</a:t>
            </a:r>
          </a:p>
          <a:p>
            <a:pPr marL="0" indent="0" algn="ctr">
              <a:buNone/>
            </a:pPr>
            <a:r>
              <a:rPr lang="en-US" sz="5400" b="1" dirty="0">
                <a:latin typeface="Copperplate Gothic Light" panose="020E0507020206020404" pitchFamily="34" charset="0"/>
                <a:ea typeface="Batang" panose="02030600000101010101" pitchFamily="18" charset="-127"/>
                <a:cs typeface="Times New Roman" panose="02020603050405020304" pitchFamily="18" charset="0"/>
              </a:rPr>
              <a:t>Best Wishes </a:t>
            </a:r>
          </a:p>
        </p:txBody>
      </p:sp>
    </p:spTree>
    <p:extLst>
      <p:ext uri="{BB962C8B-B14F-4D97-AF65-F5344CB8AC3E}">
        <p14:creationId xmlns:p14="http://schemas.microsoft.com/office/powerpoint/2010/main" val="376577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3999" y="689114"/>
            <a:ext cx="9144000" cy="1327490"/>
          </a:xfrm>
        </p:spPr>
        <p:txBody>
          <a:bodyPr>
            <a:normAutofit fontScale="90000"/>
          </a:bodyPr>
          <a:lstStyle/>
          <a:p>
            <a:r>
              <a:rPr lang="en-GB" sz="5300" b="1" dirty="0">
                <a:solidFill>
                  <a:srgbClr val="C00000"/>
                </a:solidFill>
              </a:rPr>
              <a:t>Introduction to Accounting</a:t>
            </a:r>
            <a:r>
              <a:rPr lang="en-GB" sz="4800" b="1" dirty="0">
                <a:solidFill>
                  <a:srgbClr val="C00000"/>
                </a:solidFill>
              </a:rPr>
              <a:t/>
            </a:r>
            <a:br>
              <a:rPr lang="en-GB" sz="4800" b="1" dirty="0">
                <a:solidFill>
                  <a:srgbClr val="C00000"/>
                </a:solidFill>
              </a:rPr>
            </a:br>
            <a:r>
              <a:rPr lang="en-GB" sz="4900" b="1" dirty="0">
                <a:solidFill>
                  <a:srgbClr val="C00000"/>
                </a:solidFill>
              </a:rPr>
              <a:t>Part 1</a:t>
            </a:r>
            <a:endParaRPr lang="en-US" sz="49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5109" y="2146664"/>
            <a:ext cx="8737725" cy="3836125"/>
          </a:xfrm>
        </p:spPr>
        <p:txBody>
          <a:bodyPr>
            <a:normAutofit lnSpcReduction="10000"/>
          </a:bodyPr>
          <a:lstStyle/>
          <a:p>
            <a:pPr algn="l"/>
            <a:r>
              <a:rPr lang="en-US" sz="3200" dirty="0"/>
              <a:t>Unit coverage: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What is Accounting?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What is the Purpose of Accounting? 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Bookkeeping vs Accounting</a:t>
            </a:r>
          </a:p>
          <a:p>
            <a:pPr marL="342900" lvl="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Accounting Cycle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n-US" sz="3200" dirty="0"/>
              <a:t>How is Financial Information reported?  </a:t>
            </a:r>
          </a:p>
          <a:p>
            <a:pPr lvl="0" algn="l"/>
            <a:r>
              <a:rPr lang="en-US" sz="32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67270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What is Accounting?</a:t>
            </a:r>
            <a:endParaRPr lang="en-MY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38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8538" y="705392"/>
            <a:ext cx="9976804" cy="940527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Definition of Accounting </a:t>
            </a:r>
            <a:endParaRPr lang="en-US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8354" y="2524749"/>
            <a:ext cx="98069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/>
              <a:t>that systematically </a:t>
            </a:r>
            <a:r>
              <a:rPr lang="en-MY" sz="2800" dirty="0" smtClean="0"/>
              <a:t>collects, </a:t>
            </a:r>
            <a:r>
              <a:rPr lang="en-MY" sz="2800" dirty="0" err="1" smtClean="0"/>
              <a:t>analyzes</a:t>
            </a:r>
            <a:r>
              <a:rPr lang="en-MY" sz="2800" dirty="0" smtClean="0"/>
              <a:t>, records  </a:t>
            </a:r>
            <a:r>
              <a:rPr lang="en-MY" sz="2800" dirty="0"/>
              <a:t>and </a:t>
            </a:r>
            <a:r>
              <a:rPr lang="en-MY" sz="2800" dirty="0" smtClean="0"/>
              <a:t>communicates</a:t>
            </a:r>
            <a:endParaRPr lang="ms-MY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1528354" y="1954529"/>
            <a:ext cx="6400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Accounting is </a:t>
            </a:r>
            <a:r>
              <a:rPr lang="en-US" sz="2800" dirty="0">
                <a:solidFill>
                  <a:srgbClr val="C00000"/>
                </a:solidFill>
              </a:rPr>
              <a:t>a service activity or a process</a:t>
            </a:r>
            <a:endParaRPr lang="ms-MY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528353" y="3094969"/>
            <a:ext cx="3278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>
                <a:solidFill>
                  <a:srgbClr val="D65ACD"/>
                </a:solidFill>
              </a:rPr>
              <a:t>f</a:t>
            </a:r>
            <a:r>
              <a:rPr lang="en-MY" sz="2800" dirty="0" smtClean="0">
                <a:solidFill>
                  <a:srgbClr val="D65ACD"/>
                </a:solidFill>
              </a:rPr>
              <a:t>inancial information</a:t>
            </a:r>
            <a:endParaRPr lang="ms-MY" sz="2800" dirty="0">
              <a:solidFill>
                <a:srgbClr val="D65ACD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28754" y="3094969"/>
            <a:ext cx="5490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MY" sz="2800" dirty="0" smtClean="0">
                <a:solidFill>
                  <a:srgbClr val="0070C0"/>
                </a:solidFill>
              </a:rPr>
              <a:t>for </a:t>
            </a:r>
            <a:r>
              <a:rPr lang="en-MY" sz="2800" dirty="0">
                <a:solidFill>
                  <a:srgbClr val="0070C0"/>
                </a:solidFill>
              </a:rPr>
              <a:t>a business entity or individual.</a:t>
            </a:r>
            <a:endParaRPr lang="ms-MY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999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4182" y="551102"/>
            <a:ext cx="10081307" cy="679268"/>
          </a:xfrm>
        </p:spPr>
        <p:txBody>
          <a:bodyPr>
            <a:noAutofit/>
          </a:bodyPr>
          <a:lstStyle/>
          <a:p>
            <a:r>
              <a:rPr lang="en-US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Accounting information</a:t>
            </a:r>
            <a:endParaRPr lang="en-US" dirty="0">
              <a:solidFill>
                <a:srgbClr val="C00000"/>
              </a:solidFill>
              <a:latin typeface="Century Schoolbook" panose="020406040505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54182" y="1677315"/>
            <a:ext cx="8961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8070850" algn="l"/>
              </a:tabLst>
            </a:pPr>
            <a:r>
              <a:rPr lang="en-MY" sz="2800" dirty="0"/>
              <a:t>is financial data about a business entity's transactions.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354182" y="2614328"/>
            <a:ext cx="86345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8070850" algn="l"/>
              </a:tabLst>
            </a:pPr>
            <a:r>
              <a:rPr lang="en-MY" sz="2800" dirty="0" smtClean="0"/>
              <a:t>the </a:t>
            </a:r>
            <a:r>
              <a:rPr lang="en-MY" sz="2800" dirty="0"/>
              <a:t>data is obtained from various source documents.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54182" y="3582737"/>
            <a:ext cx="88479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tabLst>
                <a:tab pos="8070850" algn="l"/>
              </a:tabLst>
            </a:pPr>
            <a:r>
              <a:rPr lang="en-MY" sz="2800" dirty="0"/>
              <a:t>information is quantitative, primarily financial, to enable it to be recorded</a:t>
            </a:r>
          </a:p>
        </p:txBody>
      </p:sp>
    </p:spTree>
    <p:extLst>
      <p:ext uri="{BB962C8B-B14F-4D97-AF65-F5344CB8AC3E}">
        <p14:creationId xmlns:p14="http://schemas.microsoft.com/office/powerpoint/2010/main" val="215388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Purpose of Accounting </a:t>
            </a:r>
            <a:br>
              <a:rPr lang="en-GB" sz="4800" b="1" dirty="0">
                <a:solidFill>
                  <a:srgbClr val="C00000"/>
                </a:solidFill>
              </a:rPr>
            </a:br>
            <a:endParaRPr lang="en-MY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372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6454" y="431076"/>
            <a:ext cx="9689421" cy="1136467"/>
          </a:xfrm>
        </p:spPr>
        <p:txBody>
          <a:bodyPr/>
          <a:lstStyle/>
          <a:p>
            <a:r>
              <a:rPr lang="en-US" b="1" dirty="0">
                <a:solidFill>
                  <a:srgbClr val="C00000"/>
                </a:solidFill>
                <a:latin typeface="Century Schoolbook" panose="02040604050505020304" pitchFamily="18" charset="0"/>
              </a:rPr>
              <a:t>Purpose of Accounting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94411" y="1932947"/>
            <a:ext cx="9333506" cy="1606733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n-MY" b="1" dirty="0"/>
              <a:t>primary</a:t>
            </a:r>
            <a:r>
              <a:rPr lang="en-MY" dirty="0"/>
              <a:t> purpose is to provide financial information to the stakeholders of the </a:t>
            </a:r>
            <a:r>
              <a:rPr lang="en-MY" b="1" dirty="0"/>
              <a:t>business, </a:t>
            </a:r>
            <a:r>
              <a:rPr lang="en-MY" dirty="0"/>
              <a:t>such as management, investors, creditors and tax authorities.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en-MY" sz="3200" dirty="0"/>
          </a:p>
          <a:p>
            <a:pPr marL="0" indent="0">
              <a:buNone/>
            </a:pPr>
            <a:endParaRPr lang="en-MY" sz="3200" dirty="0"/>
          </a:p>
          <a:p>
            <a:pPr lvl="1">
              <a:buFont typeface="Wingdings" panose="05000000000000000000" pitchFamily="2" charset="2"/>
              <a:buChar char="Ø"/>
            </a:pPr>
            <a:endParaRPr lang="en-MY" sz="3400" dirty="0"/>
          </a:p>
          <a:p>
            <a:pPr>
              <a:tabLst>
                <a:tab pos="8070850" algn="l"/>
              </a:tabLst>
            </a:pPr>
            <a:endParaRPr lang="en-US" sz="3400" dirty="0"/>
          </a:p>
          <a:p>
            <a:pPr>
              <a:tabLst>
                <a:tab pos="8070850" algn="l"/>
              </a:tabLst>
            </a:pPr>
            <a:endParaRPr lang="en-US" dirty="0"/>
          </a:p>
          <a:p>
            <a:pPr>
              <a:tabLst>
                <a:tab pos="8070850" algn="l"/>
              </a:tabLst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394411" y="3539680"/>
            <a:ext cx="83863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800" dirty="0"/>
              <a:t>Is </a:t>
            </a:r>
            <a:r>
              <a:rPr lang="en-US" sz="2800" dirty="0"/>
              <a:t>the “language of business”</a:t>
            </a:r>
            <a:endParaRPr lang="en-MY" sz="2800" dirty="0"/>
          </a:p>
        </p:txBody>
      </p:sp>
    </p:spTree>
    <p:extLst>
      <p:ext uri="{BB962C8B-B14F-4D97-AF65-F5344CB8AC3E}">
        <p14:creationId xmlns:p14="http://schemas.microsoft.com/office/powerpoint/2010/main" val="994103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88720"/>
            <a:ext cx="9909312" cy="3200400"/>
          </a:xfrm>
        </p:spPr>
        <p:txBody>
          <a:bodyPr>
            <a:normAutofit/>
          </a:bodyPr>
          <a:lstStyle/>
          <a:p>
            <a:pPr algn="ctr"/>
            <a:r>
              <a:rPr lang="en-GB" sz="4800" b="1" dirty="0">
                <a:solidFill>
                  <a:srgbClr val="C00000"/>
                </a:solidFill>
              </a:rPr>
              <a:t>Bookkeeping vs Accounting</a:t>
            </a:r>
            <a:endParaRPr lang="en-MY" sz="4800" dirty="0">
              <a:solidFill>
                <a:srgbClr val="C0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5212080"/>
            <a:ext cx="9909313" cy="592371"/>
          </a:xfrm>
        </p:spPr>
        <p:txBody>
          <a:bodyPr/>
          <a:lstStyle/>
          <a:p>
            <a:pPr marL="0" indent="0">
              <a:buNone/>
              <a:tabLst>
                <a:tab pos="8070850" algn="l"/>
              </a:tabLst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5993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43622" y="595211"/>
            <a:ext cx="8331452" cy="865745"/>
          </a:xfrm>
        </p:spPr>
        <p:txBody>
          <a:bodyPr>
            <a:normAutofit/>
          </a:bodyPr>
          <a:lstStyle/>
          <a:p>
            <a:r>
              <a:rPr lang="en-GB" b="1" dirty="0">
                <a:solidFill>
                  <a:srgbClr val="C00000"/>
                </a:solidFill>
              </a:rPr>
              <a:t>Bookkeeping vs Accounting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489166" y="2650598"/>
            <a:ext cx="883049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MY" sz="2800" b="1" dirty="0"/>
              <a:t>Bookkeeping</a:t>
            </a:r>
            <a:r>
              <a:rPr lang="en-MY" sz="2800" dirty="0"/>
              <a:t> is the identifying and recording of financial transactions </a:t>
            </a:r>
            <a:endParaRPr lang="ms-MY" sz="2800" dirty="0"/>
          </a:p>
        </p:txBody>
      </p:sp>
      <p:sp>
        <p:nvSpPr>
          <p:cNvPr id="7" name="TextBox 6"/>
          <p:cNvSpPr txBox="1"/>
          <p:nvPr/>
        </p:nvSpPr>
        <p:spPr>
          <a:xfrm>
            <a:off x="1489166" y="3604705"/>
            <a:ext cx="8830491" cy="15142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800" b="1" dirty="0"/>
              <a:t>Accounting</a:t>
            </a:r>
            <a:r>
              <a:rPr lang="en-MY" sz="2800" dirty="0"/>
              <a:t> is a responsible for interpreting, classifying, </a:t>
            </a:r>
            <a:r>
              <a:rPr lang="en-MY" sz="2800" dirty="0" err="1"/>
              <a:t>analyzing</a:t>
            </a:r>
            <a:r>
              <a:rPr lang="en-MY" sz="2800" dirty="0"/>
              <a:t>, and summarizing the financial data and using it to generate useful reports for a </a:t>
            </a:r>
            <a:r>
              <a:rPr lang="en-MY" sz="2800" dirty="0" smtClean="0"/>
              <a:t>various </a:t>
            </a:r>
            <a:r>
              <a:rPr lang="en-MY" sz="2800" dirty="0"/>
              <a:t>users.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489166" y="1637535"/>
            <a:ext cx="8621485" cy="1040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MY" sz="2800" dirty="0"/>
              <a:t>Bookkeeping and accounting are two functions which are inseparable.</a:t>
            </a:r>
          </a:p>
        </p:txBody>
      </p:sp>
    </p:spTree>
    <p:extLst>
      <p:ext uri="{BB962C8B-B14F-4D97-AF65-F5344CB8AC3E}">
        <p14:creationId xmlns:p14="http://schemas.microsoft.com/office/powerpoint/2010/main" val="1504319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4495</TotalTime>
  <Words>639</Words>
  <Application>Microsoft Office PowerPoint</Application>
  <PresentationFormat>Widescreen</PresentationFormat>
  <Paragraphs>116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9" baseType="lpstr">
      <vt:lpstr>Arial</vt:lpstr>
      <vt:lpstr>Batang</vt:lpstr>
      <vt:lpstr>Bradley Hand ITC</vt:lpstr>
      <vt:lpstr>Calibri</vt:lpstr>
      <vt:lpstr>Calibri Light</vt:lpstr>
      <vt:lpstr>Century Schoolbook</vt:lpstr>
      <vt:lpstr>Copperplate Gothic Light</vt:lpstr>
      <vt:lpstr>Times New Roman</vt:lpstr>
      <vt:lpstr>Wingdings</vt:lpstr>
      <vt:lpstr>Office Theme</vt:lpstr>
      <vt:lpstr>Accounting for Beginners  UNIT 1:  Introduction to Accounting Part 1 </vt:lpstr>
      <vt:lpstr>Introduction to Accounting Part 1</vt:lpstr>
      <vt:lpstr>What is Accounting?</vt:lpstr>
      <vt:lpstr>Definition of Accounting </vt:lpstr>
      <vt:lpstr>Accounting information</vt:lpstr>
      <vt:lpstr>Purpose of Accounting  </vt:lpstr>
      <vt:lpstr>Purpose of Accounting</vt:lpstr>
      <vt:lpstr>Bookkeeping vs Accounting</vt:lpstr>
      <vt:lpstr>Bookkeeping vs Accounting</vt:lpstr>
      <vt:lpstr>Accounting Process and  Bookkeeping (a Sub-set of Accounting)</vt:lpstr>
      <vt:lpstr>Accounting Cycle</vt:lpstr>
      <vt:lpstr>What is the Accounting Cycle?</vt:lpstr>
      <vt:lpstr>Steps in the Accounting Cycle</vt:lpstr>
      <vt:lpstr>The Accounting Cycle</vt:lpstr>
      <vt:lpstr>Reporting of Financial Information</vt:lpstr>
      <vt:lpstr>Financial Reporting</vt:lpstr>
      <vt:lpstr>Financial Reporting contd</vt:lpstr>
      <vt:lpstr>Financial statements and their Elements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CHUAH KEE MAN</dc:creator>
  <cp:lastModifiedBy>Esmie Obrin Nichol</cp:lastModifiedBy>
  <cp:revision>299</cp:revision>
  <dcterms:created xsi:type="dcterms:W3CDTF">2016-07-26T11:23:57Z</dcterms:created>
  <dcterms:modified xsi:type="dcterms:W3CDTF">2019-12-04T02:09:08Z</dcterms:modified>
</cp:coreProperties>
</file>